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</p:sldMasterIdLst>
  <p:notesMasterIdLst>
    <p:notesMasterId r:id="rId23"/>
  </p:notesMasterIdLst>
  <p:sldIdLst>
    <p:sldId id="256" r:id="rId4"/>
    <p:sldId id="271" r:id="rId5"/>
    <p:sldId id="283" r:id="rId6"/>
    <p:sldId id="274" r:id="rId7"/>
    <p:sldId id="292" r:id="rId8"/>
    <p:sldId id="285" r:id="rId9"/>
    <p:sldId id="276" r:id="rId10"/>
    <p:sldId id="296" r:id="rId11"/>
    <p:sldId id="298" r:id="rId12"/>
    <p:sldId id="287" r:id="rId13"/>
    <p:sldId id="288" r:id="rId14"/>
    <p:sldId id="303" r:id="rId15"/>
    <p:sldId id="299" r:id="rId16"/>
    <p:sldId id="297" r:id="rId17"/>
    <p:sldId id="300" r:id="rId18"/>
    <p:sldId id="301" r:id="rId19"/>
    <p:sldId id="302" r:id="rId20"/>
    <p:sldId id="294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Rooyen, Kylie" initials="VRK" lastIdx="1" clrIdx="0">
    <p:extLst>
      <p:ext uri="{19B8F6BF-5375-455C-9EA6-DF929625EA0E}">
        <p15:presenceInfo xmlns:p15="http://schemas.microsoft.com/office/powerpoint/2012/main" userId="S-1-5-21-1918976301-2223239955-1974029840-443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9B1"/>
    <a:srgbClr val="CC00FF"/>
    <a:srgbClr val="EDABFF"/>
    <a:srgbClr val="2C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6"/>
    <p:restoredTop sz="74108" autoAdjust="0"/>
  </p:normalViewPr>
  <p:slideViewPr>
    <p:cSldViewPr snapToGrid="0" snapToObjects="1">
      <p:cViewPr varScale="1">
        <p:scale>
          <a:sx n="81" d="100"/>
          <a:sy n="81" d="100"/>
        </p:scale>
        <p:origin x="245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5083B-5301-41C9-A2E3-72691C8F6E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2210201-6230-46A5-BC8E-EA9E161C7E6B}">
      <dgm:prSet phldrT="[Text]" custT="1"/>
      <dgm:spPr>
        <a:solidFill>
          <a:srgbClr val="002060"/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r>
            <a:rPr lang="en-AU" sz="15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Risk &amp; Nursing Diagnosis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Risk assessment &amp; diagnosis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Actual diagnosis</a:t>
          </a:r>
        </a:p>
        <a:p>
          <a:pPr algn="ctr"/>
          <a:endParaRPr lang="en-A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AU" sz="1400" b="1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algn="ctr"/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Adult Risk Assessment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Nursing Admission Note</a:t>
          </a:r>
        </a:p>
      </dgm:t>
    </dgm:pt>
    <dgm:pt modelId="{8D5BF73D-4C79-4BB2-8110-08B679481299}" type="parTrans" cxnId="{3262C7D9-027F-4523-8C62-DE2FBD8D84B4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EECBB-328A-480D-995E-37BC455206BA}" type="sibTrans" cxnId="{3262C7D9-027F-4523-8C62-DE2FBD8D84B4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E6532-DAED-497A-8F00-07D576F0E73A}" type="pres">
      <dgm:prSet presAssocID="{B625083B-5301-41C9-A2E3-72691C8F6EFB}" presName="Name0" presStyleCnt="0">
        <dgm:presLayoutVars>
          <dgm:dir/>
          <dgm:resizeHandles val="exact"/>
        </dgm:presLayoutVars>
      </dgm:prSet>
      <dgm:spPr/>
    </dgm:pt>
    <dgm:pt modelId="{75A34087-96D8-48A1-9485-F21D814B5F0C}" type="pres">
      <dgm:prSet presAssocID="{B625083B-5301-41C9-A2E3-72691C8F6EFB}" presName="cycle" presStyleCnt="0"/>
      <dgm:spPr/>
    </dgm:pt>
    <dgm:pt modelId="{926B7A24-6999-46D1-9D0E-8F8D7000C722}" type="pres">
      <dgm:prSet presAssocID="{82210201-6230-46A5-BC8E-EA9E161C7E6B}" presName="nodeFirstNode" presStyleLbl="node1" presStyleIdx="0" presStyleCnt="1" custRadScaleRad="90017" custRadScaleInc="-623">
        <dgm:presLayoutVars>
          <dgm:bulletEnabled val="1"/>
        </dgm:presLayoutVars>
      </dgm:prSet>
      <dgm:spPr/>
    </dgm:pt>
  </dgm:ptLst>
  <dgm:cxnLst>
    <dgm:cxn modelId="{83FAF392-144C-494B-8EBF-E1ED2AE887F8}" type="presOf" srcId="{82210201-6230-46A5-BC8E-EA9E161C7E6B}" destId="{926B7A24-6999-46D1-9D0E-8F8D7000C722}" srcOrd="0" destOrd="0" presId="urn:microsoft.com/office/officeart/2005/8/layout/cycle3"/>
    <dgm:cxn modelId="{F5CC24CF-8663-4D7B-98F6-5314A31F4AA6}" type="presOf" srcId="{B625083B-5301-41C9-A2E3-72691C8F6EFB}" destId="{66BE6532-DAED-497A-8F00-07D576F0E73A}" srcOrd="0" destOrd="0" presId="urn:microsoft.com/office/officeart/2005/8/layout/cycle3"/>
    <dgm:cxn modelId="{3262C7D9-027F-4523-8C62-DE2FBD8D84B4}" srcId="{B625083B-5301-41C9-A2E3-72691C8F6EFB}" destId="{82210201-6230-46A5-BC8E-EA9E161C7E6B}" srcOrd="0" destOrd="0" parTransId="{8D5BF73D-4C79-4BB2-8110-08B679481299}" sibTransId="{21FEECBB-328A-480D-995E-37BC455206BA}"/>
    <dgm:cxn modelId="{5CE506C7-0BE6-45A9-8E50-B2385A5B8287}" type="presParOf" srcId="{66BE6532-DAED-497A-8F00-07D576F0E73A}" destId="{75A34087-96D8-48A1-9485-F21D814B5F0C}" srcOrd="0" destOrd="0" presId="urn:microsoft.com/office/officeart/2005/8/layout/cycle3"/>
    <dgm:cxn modelId="{83BEAB0D-FA17-4161-AE38-2A2F2E902B67}" type="presParOf" srcId="{75A34087-96D8-48A1-9485-F21D814B5F0C}" destId="{926B7A24-6999-46D1-9D0E-8F8D7000C722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5083B-5301-41C9-A2E3-72691C8F6E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95EA55F-E31B-4B4A-90B0-3CD1E2C6AD05}">
      <dgm:prSet phldrT="[Text]" custT="1"/>
      <dgm:spPr>
        <a:solidFill>
          <a:srgbClr val="002060"/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endParaRPr lang="en-AU" sz="15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AU" sz="15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Care Planning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Establish goals of care with the patient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Select interventions to achieve the goals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Add how often the intervention is planned</a:t>
          </a:r>
        </a:p>
        <a:p>
          <a:pPr algn="ctr"/>
          <a:endParaRPr lang="en-AU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AU" sz="1400" b="1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Orders, Suggested Plans, 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Comprehensive Care IPOC</a:t>
          </a:r>
        </a:p>
        <a:p>
          <a:pPr algn="ctr"/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E7090-E80B-47FF-8DAB-017F81A7AB35}" type="parTrans" cxnId="{B47A5BB9-1077-4AC7-ABFD-7FEE099CF462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DE991-9AF0-4147-914A-0667A465996B}" type="sibTrans" cxnId="{B47A5BB9-1077-4AC7-ABFD-7FEE099CF462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E6532-DAED-497A-8F00-07D576F0E73A}" type="pres">
      <dgm:prSet presAssocID="{B625083B-5301-41C9-A2E3-72691C8F6EFB}" presName="Name0" presStyleCnt="0">
        <dgm:presLayoutVars>
          <dgm:dir/>
          <dgm:resizeHandles val="exact"/>
        </dgm:presLayoutVars>
      </dgm:prSet>
      <dgm:spPr/>
    </dgm:pt>
    <dgm:pt modelId="{B88982E1-1CFE-452A-9C5D-8B076FF69CF7}" type="pres">
      <dgm:prSet presAssocID="{B625083B-5301-41C9-A2E3-72691C8F6EFB}" presName="cycle" presStyleCnt="0"/>
      <dgm:spPr/>
    </dgm:pt>
    <dgm:pt modelId="{09ED6FD0-3E88-43C8-9709-06757183AD8F}" type="pres">
      <dgm:prSet presAssocID="{195EA55F-E31B-4B4A-90B0-3CD1E2C6AD05}" presName="nodeFirstNode" presStyleLbl="node1" presStyleIdx="0" presStyleCnt="1" custScaleY="121768" custRadScaleRad="165458" custRadScaleInc="-11031">
        <dgm:presLayoutVars>
          <dgm:bulletEnabled val="1"/>
        </dgm:presLayoutVars>
      </dgm:prSet>
      <dgm:spPr/>
    </dgm:pt>
  </dgm:ptLst>
  <dgm:cxnLst>
    <dgm:cxn modelId="{5B1EA64A-C699-4ED3-BFF9-F361BB988B5D}" type="presOf" srcId="{195EA55F-E31B-4B4A-90B0-3CD1E2C6AD05}" destId="{09ED6FD0-3E88-43C8-9709-06757183AD8F}" srcOrd="0" destOrd="0" presId="urn:microsoft.com/office/officeart/2005/8/layout/cycle3"/>
    <dgm:cxn modelId="{8100A181-A0A3-4576-9C99-4A588C69131F}" type="presOf" srcId="{B625083B-5301-41C9-A2E3-72691C8F6EFB}" destId="{66BE6532-DAED-497A-8F00-07D576F0E73A}" srcOrd="0" destOrd="0" presId="urn:microsoft.com/office/officeart/2005/8/layout/cycle3"/>
    <dgm:cxn modelId="{B47A5BB9-1077-4AC7-ABFD-7FEE099CF462}" srcId="{B625083B-5301-41C9-A2E3-72691C8F6EFB}" destId="{195EA55F-E31B-4B4A-90B0-3CD1E2C6AD05}" srcOrd="0" destOrd="0" parTransId="{AEAE7090-E80B-47FF-8DAB-017F81A7AB35}" sibTransId="{075DE991-9AF0-4147-914A-0667A465996B}"/>
    <dgm:cxn modelId="{225FE64B-C9E9-4825-8F6A-FBAFB7E4B925}" type="presParOf" srcId="{66BE6532-DAED-497A-8F00-07D576F0E73A}" destId="{B88982E1-1CFE-452A-9C5D-8B076FF69CF7}" srcOrd="0" destOrd="0" presId="urn:microsoft.com/office/officeart/2005/8/layout/cycle3"/>
    <dgm:cxn modelId="{430D3D95-006B-432E-B89C-36561E3CC433}" type="presParOf" srcId="{B88982E1-1CFE-452A-9C5D-8B076FF69CF7}" destId="{09ED6FD0-3E88-43C8-9709-06757183AD8F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25083B-5301-41C9-A2E3-72691C8F6E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E49013F-D302-471E-9E52-475CB09C78F4}">
      <dgm:prSet phldrT="[Text]" custT="1"/>
      <dgm:spPr>
        <a:solidFill>
          <a:srgbClr val="002060"/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r>
            <a:rPr lang="en-AU" sz="15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Nursing Care Delivery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Direct Care</a:t>
          </a:r>
        </a:p>
        <a:p>
          <a:pPr algn="ctr"/>
          <a:endParaRPr lang="en-AU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AU" sz="1400" b="1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Care Compass, iView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Activities &amp; Interventions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Nursing Shift Progress Note</a:t>
          </a:r>
        </a:p>
      </dgm:t>
    </dgm:pt>
    <dgm:pt modelId="{88C875FA-BED3-4E70-B8C1-9D22ECFB892E}" type="parTrans" cxnId="{44D3363B-C5ED-451C-A763-29FB08D6ACE5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31E6D-F5EE-41D1-B55B-ED9140E64C4B}" type="sibTrans" cxnId="{44D3363B-C5ED-451C-A763-29FB08D6ACE5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E6532-DAED-497A-8F00-07D576F0E73A}" type="pres">
      <dgm:prSet presAssocID="{B625083B-5301-41C9-A2E3-72691C8F6EFB}" presName="Name0" presStyleCnt="0">
        <dgm:presLayoutVars>
          <dgm:dir/>
          <dgm:resizeHandles val="exact"/>
        </dgm:presLayoutVars>
      </dgm:prSet>
      <dgm:spPr/>
    </dgm:pt>
    <dgm:pt modelId="{B88982E1-1CFE-452A-9C5D-8B076FF69CF7}" type="pres">
      <dgm:prSet presAssocID="{B625083B-5301-41C9-A2E3-72691C8F6EFB}" presName="cycle" presStyleCnt="0"/>
      <dgm:spPr/>
    </dgm:pt>
    <dgm:pt modelId="{1063719C-16EA-45FC-B524-DD421BEBAE33}" type="pres">
      <dgm:prSet presAssocID="{7E49013F-D302-471E-9E52-475CB09C78F4}" presName="nodeFirstNode" presStyleLbl="node1" presStyleIdx="0" presStyleCnt="1" custRadScaleRad="243037" custRadScaleInc="-17248">
        <dgm:presLayoutVars>
          <dgm:bulletEnabled val="1"/>
        </dgm:presLayoutVars>
      </dgm:prSet>
      <dgm:spPr/>
    </dgm:pt>
  </dgm:ptLst>
  <dgm:cxnLst>
    <dgm:cxn modelId="{44D3363B-C5ED-451C-A763-29FB08D6ACE5}" srcId="{B625083B-5301-41C9-A2E3-72691C8F6EFB}" destId="{7E49013F-D302-471E-9E52-475CB09C78F4}" srcOrd="0" destOrd="0" parTransId="{88C875FA-BED3-4E70-B8C1-9D22ECFB892E}" sibTransId="{3F631E6D-F5EE-41D1-B55B-ED9140E64C4B}"/>
    <dgm:cxn modelId="{E442EA8A-0F0A-4B3A-823C-34BFA218A6C3}" type="presOf" srcId="{7E49013F-D302-471E-9E52-475CB09C78F4}" destId="{1063719C-16EA-45FC-B524-DD421BEBAE33}" srcOrd="0" destOrd="0" presId="urn:microsoft.com/office/officeart/2005/8/layout/cycle3"/>
    <dgm:cxn modelId="{888E6A9A-3646-4BB5-B9EB-FDBC08E984C2}" type="presOf" srcId="{B625083B-5301-41C9-A2E3-72691C8F6EFB}" destId="{66BE6532-DAED-497A-8F00-07D576F0E73A}" srcOrd="0" destOrd="0" presId="urn:microsoft.com/office/officeart/2005/8/layout/cycle3"/>
    <dgm:cxn modelId="{64FE32B7-7846-478C-9AE1-9DF2314AAA39}" type="presParOf" srcId="{66BE6532-DAED-497A-8F00-07D576F0E73A}" destId="{B88982E1-1CFE-452A-9C5D-8B076FF69CF7}" srcOrd="0" destOrd="0" presId="urn:microsoft.com/office/officeart/2005/8/layout/cycle3"/>
    <dgm:cxn modelId="{3A4558E4-F184-44CA-9727-221CB9AD3710}" type="presParOf" srcId="{B88982E1-1CFE-452A-9C5D-8B076FF69CF7}" destId="{1063719C-16EA-45FC-B524-DD421BEBAE33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25083B-5301-41C9-A2E3-72691C8F6E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22DBC57-9E68-4761-B742-8DA6FF467389}">
      <dgm:prSet phldrT="[Text]" custT="1"/>
      <dgm:spPr>
        <a:solidFill>
          <a:srgbClr val="002060"/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r>
            <a:rPr lang="en-AU" sz="15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If the problem is resolving as planned </a:t>
          </a:r>
        </a:p>
        <a:p>
          <a:pPr algn="ctr"/>
          <a:r>
            <a:rPr lang="en-AU" sz="1400" b="1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algn="ctr"/>
          <a:endParaRPr lang="en-AU" sz="1400" b="1" dirty="0">
            <a:solidFill>
              <a:srgbClr val="CC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Document in Plan - Review and tick if todays goals were achieved, in progress or not achieved</a:t>
          </a:r>
        </a:p>
        <a:p>
          <a:pPr algn="ctr"/>
          <a:endParaRPr lang="en-A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A54A2-698B-44F4-905D-55B89D4A436A}" type="parTrans" cxnId="{B7EA2D0D-5E02-4BA6-B014-873B14B35783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B35C9A-CFDD-4D63-8AD2-3A4963926689}" type="sibTrans" cxnId="{B7EA2D0D-5E02-4BA6-B014-873B14B35783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E6532-DAED-497A-8F00-07D576F0E73A}" type="pres">
      <dgm:prSet presAssocID="{B625083B-5301-41C9-A2E3-72691C8F6EFB}" presName="Name0" presStyleCnt="0">
        <dgm:presLayoutVars>
          <dgm:dir/>
          <dgm:resizeHandles val="exact"/>
        </dgm:presLayoutVars>
      </dgm:prSet>
      <dgm:spPr/>
    </dgm:pt>
    <dgm:pt modelId="{B88982E1-1CFE-452A-9C5D-8B076FF69CF7}" type="pres">
      <dgm:prSet presAssocID="{B625083B-5301-41C9-A2E3-72691C8F6EFB}" presName="cycle" presStyleCnt="0"/>
      <dgm:spPr/>
    </dgm:pt>
    <dgm:pt modelId="{3496AEAB-DA53-4C94-90C8-470E42C94A53}" type="pres">
      <dgm:prSet presAssocID="{D22DBC57-9E68-4761-B742-8DA6FF467389}" presName="nodeFirstNode" presStyleLbl="node1" presStyleIdx="0" presStyleCnt="1" custRadScaleRad="96740" custRadScaleInc="-1668">
        <dgm:presLayoutVars>
          <dgm:bulletEnabled val="1"/>
        </dgm:presLayoutVars>
      </dgm:prSet>
      <dgm:spPr/>
    </dgm:pt>
  </dgm:ptLst>
  <dgm:cxnLst>
    <dgm:cxn modelId="{B7EA2D0D-5E02-4BA6-B014-873B14B35783}" srcId="{B625083B-5301-41C9-A2E3-72691C8F6EFB}" destId="{D22DBC57-9E68-4761-B742-8DA6FF467389}" srcOrd="0" destOrd="0" parTransId="{945A54A2-698B-44F4-905D-55B89D4A436A}" sibTransId="{1AB35C9A-CFDD-4D63-8AD2-3A4963926689}"/>
    <dgm:cxn modelId="{9F32137A-F9EF-4A37-B37C-898E6D1B9A4C}" type="presOf" srcId="{D22DBC57-9E68-4761-B742-8DA6FF467389}" destId="{3496AEAB-DA53-4C94-90C8-470E42C94A53}" srcOrd="0" destOrd="0" presId="urn:microsoft.com/office/officeart/2005/8/layout/cycle3"/>
    <dgm:cxn modelId="{5D087B7C-86C5-4381-8B3D-EBB5447A21DB}" type="presOf" srcId="{B625083B-5301-41C9-A2E3-72691C8F6EFB}" destId="{66BE6532-DAED-497A-8F00-07D576F0E73A}" srcOrd="0" destOrd="0" presId="urn:microsoft.com/office/officeart/2005/8/layout/cycle3"/>
    <dgm:cxn modelId="{96BBCDA0-769C-4ADD-9ACF-C803B51968C7}" type="presParOf" srcId="{66BE6532-DAED-497A-8F00-07D576F0E73A}" destId="{B88982E1-1CFE-452A-9C5D-8B076FF69CF7}" srcOrd="0" destOrd="0" presId="urn:microsoft.com/office/officeart/2005/8/layout/cycle3"/>
    <dgm:cxn modelId="{2394CAA5-70F7-485A-A7C0-469A5AC44813}" type="presParOf" srcId="{B88982E1-1CFE-452A-9C5D-8B076FF69CF7}" destId="{3496AEAB-DA53-4C94-90C8-470E42C94A53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25083B-5301-41C9-A2E3-72691C8F6E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22DBC57-9E68-4761-B742-8DA6FF467389}">
      <dgm:prSet phldrT="[Text]" custT="1"/>
      <dgm:spPr>
        <a:solidFill>
          <a:srgbClr val="002060"/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r>
            <a:rPr lang="en-AU" sz="15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If the problem is not resolved - reassess the cause and modify the interventions </a:t>
          </a:r>
        </a:p>
        <a:p>
          <a:pPr algn="ctr"/>
          <a:r>
            <a:rPr lang="en-AU" sz="1400" b="1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Go to Orders &amp; referrals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“Right click” the goal / intervention and select ‘modify’ to update frequency/ timing.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Add a Nursing Shift Progress Note</a:t>
          </a:r>
        </a:p>
      </dgm:t>
    </dgm:pt>
    <dgm:pt modelId="{945A54A2-698B-44F4-905D-55B89D4A436A}" type="parTrans" cxnId="{B7EA2D0D-5E02-4BA6-B014-873B14B35783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B35C9A-CFDD-4D63-8AD2-3A4963926689}" type="sibTrans" cxnId="{B7EA2D0D-5E02-4BA6-B014-873B14B35783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E6532-DAED-497A-8F00-07D576F0E73A}" type="pres">
      <dgm:prSet presAssocID="{B625083B-5301-41C9-A2E3-72691C8F6EFB}" presName="Name0" presStyleCnt="0">
        <dgm:presLayoutVars>
          <dgm:dir/>
          <dgm:resizeHandles val="exact"/>
        </dgm:presLayoutVars>
      </dgm:prSet>
      <dgm:spPr/>
    </dgm:pt>
    <dgm:pt modelId="{B88982E1-1CFE-452A-9C5D-8B076FF69CF7}" type="pres">
      <dgm:prSet presAssocID="{B625083B-5301-41C9-A2E3-72691C8F6EFB}" presName="cycle" presStyleCnt="0"/>
      <dgm:spPr/>
    </dgm:pt>
    <dgm:pt modelId="{3496AEAB-DA53-4C94-90C8-470E42C94A53}" type="pres">
      <dgm:prSet presAssocID="{D22DBC57-9E68-4761-B742-8DA6FF467389}" presName="nodeFirstNode" presStyleLbl="node1" presStyleIdx="0" presStyleCnt="1" custRadScaleRad="105152" custRadScaleInc="-1771">
        <dgm:presLayoutVars>
          <dgm:bulletEnabled val="1"/>
        </dgm:presLayoutVars>
      </dgm:prSet>
      <dgm:spPr/>
    </dgm:pt>
  </dgm:ptLst>
  <dgm:cxnLst>
    <dgm:cxn modelId="{B7EA2D0D-5E02-4BA6-B014-873B14B35783}" srcId="{B625083B-5301-41C9-A2E3-72691C8F6EFB}" destId="{D22DBC57-9E68-4761-B742-8DA6FF467389}" srcOrd="0" destOrd="0" parTransId="{945A54A2-698B-44F4-905D-55B89D4A436A}" sibTransId="{1AB35C9A-CFDD-4D63-8AD2-3A4963926689}"/>
    <dgm:cxn modelId="{A9936C60-4B9A-4B29-802D-41FB37B5DBE0}" type="presOf" srcId="{D22DBC57-9E68-4761-B742-8DA6FF467389}" destId="{3496AEAB-DA53-4C94-90C8-470E42C94A53}" srcOrd="0" destOrd="0" presId="urn:microsoft.com/office/officeart/2005/8/layout/cycle3"/>
    <dgm:cxn modelId="{9729A0D3-CB8D-4505-A7DF-2A9CA9288A98}" type="presOf" srcId="{B625083B-5301-41C9-A2E3-72691C8F6EFB}" destId="{66BE6532-DAED-497A-8F00-07D576F0E73A}" srcOrd="0" destOrd="0" presId="urn:microsoft.com/office/officeart/2005/8/layout/cycle3"/>
    <dgm:cxn modelId="{C000AC59-E756-4663-92B3-2F3D462EE8BB}" type="presParOf" srcId="{66BE6532-DAED-497A-8F00-07D576F0E73A}" destId="{B88982E1-1CFE-452A-9C5D-8B076FF69CF7}" srcOrd="0" destOrd="0" presId="urn:microsoft.com/office/officeart/2005/8/layout/cycle3"/>
    <dgm:cxn modelId="{18DF48A5-4DE0-4BB7-8D31-F187AC7742E0}" type="presParOf" srcId="{B88982E1-1CFE-452A-9C5D-8B076FF69CF7}" destId="{3496AEAB-DA53-4C94-90C8-470E42C94A53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25083B-5301-41C9-A2E3-72691C8F6E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22DBC57-9E68-4761-B742-8DA6FF467389}">
      <dgm:prSet phldrT="[Text]" custT="1"/>
      <dgm:spPr>
        <a:solidFill>
          <a:srgbClr val="002060"/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r>
            <a:rPr lang="en-AU" sz="15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If the problem is not resolved –and you need to add Goals / interventions </a:t>
          </a:r>
        </a:p>
        <a:p>
          <a:pPr algn="ctr"/>
          <a:r>
            <a:rPr lang="en-AU" sz="1400" b="1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algn="ctr"/>
          <a:endParaRPr lang="en-AU" sz="1400" b="1" dirty="0">
            <a:solidFill>
              <a:srgbClr val="CC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Document in Plan to Review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“Add to phase” to add additional goals/ interventions</a:t>
          </a:r>
        </a:p>
        <a:p>
          <a:pPr algn="ctr"/>
          <a:r>
            <a:rPr lang="en-AU" sz="1400" b="1" dirty="0">
              <a:latin typeface="Arial" panose="020B0604020202020204" pitchFamily="34" charset="0"/>
              <a:cs typeface="Arial" panose="020B0604020202020204" pitchFamily="34" charset="0"/>
            </a:rPr>
            <a:t>Add a Nursing Shift Progress Note</a:t>
          </a:r>
        </a:p>
      </dgm:t>
    </dgm:pt>
    <dgm:pt modelId="{945A54A2-698B-44F4-905D-55B89D4A436A}" type="parTrans" cxnId="{B7EA2D0D-5E02-4BA6-B014-873B14B35783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B35C9A-CFDD-4D63-8AD2-3A4963926689}" type="sibTrans" cxnId="{B7EA2D0D-5E02-4BA6-B014-873B14B35783}">
      <dgm:prSet/>
      <dgm:spPr/>
      <dgm:t>
        <a:bodyPr/>
        <a:lstStyle/>
        <a:p>
          <a:pPr algn="ctr"/>
          <a:endParaRPr lang="en-A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E6532-DAED-497A-8F00-07D576F0E73A}" type="pres">
      <dgm:prSet presAssocID="{B625083B-5301-41C9-A2E3-72691C8F6EFB}" presName="Name0" presStyleCnt="0">
        <dgm:presLayoutVars>
          <dgm:dir/>
          <dgm:resizeHandles val="exact"/>
        </dgm:presLayoutVars>
      </dgm:prSet>
      <dgm:spPr/>
    </dgm:pt>
    <dgm:pt modelId="{B88982E1-1CFE-452A-9C5D-8B076FF69CF7}" type="pres">
      <dgm:prSet presAssocID="{B625083B-5301-41C9-A2E3-72691C8F6EFB}" presName="cycle" presStyleCnt="0"/>
      <dgm:spPr/>
    </dgm:pt>
    <dgm:pt modelId="{3496AEAB-DA53-4C94-90C8-470E42C94A53}" type="pres">
      <dgm:prSet presAssocID="{D22DBC57-9E68-4761-B742-8DA6FF467389}" presName="nodeFirstNode" presStyleLbl="node1" presStyleIdx="0" presStyleCnt="1" custRadScaleRad="174512" custRadScaleInc="405">
        <dgm:presLayoutVars>
          <dgm:bulletEnabled val="1"/>
        </dgm:presLayoutVars>
      </dgm:prSet>
      <dgm:spPr/>
    </dgm:pt>
  </dgm:ptLst>
  <dgm:cxnLst>
    <dgm:cxn modelId="{B7EA2D0D-5E02-4BA6-B014-873B14B35783}" srcId="{B625083B-5301-41C9-A2E3-72691C8F6EFB}" destId="{D22DBC57-9E68-4761-B742-8DA6FF467389}" srcOrd="0" destOrd="0" parTransId="{945A54A2-698B-44F4-905D-55B89D4A436A}" sibTransId="{1AB35C9A-CFDD-4D63-8AD2-3A4963926689}"/>
    <dgm:cxn modelId="{B0450031-7621-49CF-B02E-F4737EEDFB56}" type="presOf" srcId="{B625083B-5301-41C9-A2E3-72691C8F6EFB}" destId="{66BE6532-DAED-497A-8F00-07D576F0E73A}" srcOrd="0" destOrd="0" presId="urn:microsoft.com/office/officeart/2005/8/layout/cycle3"/>
    <dgm:cxn modelId="{E368B28A-8776-4B85-8436-D2F324887B62}" type="presOf" srcId="{D22DBC57-9E68-4761-B742-8DA6FF467389}" destId="{3496AEAB-DA53-4C94-90C8-470E42C94A53}" srcOrd="0" destOrd="0" presId="urn:microsoft.com/office/officeart/2005/8/layout/cycle3"/>
    <dgm:cxn modelId="{38C0C221-2B05-4EE3-8218-3E5D2E0CC14C}" type="presParOf" srcId="{66BE6532-DAED-497A-8F00-07D576F0E73A}" destId="{B88982E1-1CFE-452A-9C5D-8B076FF69CF7}" srcOrd="0" destOrd="0" presId="urn:microsoft.com/office/officeart/2005/8/layout/cycle3"/>
    <dgm:cxn modelId="{A5E62E44-9F37-4E29-B7E4-800D6E5EBE38}" type="presParOf" srcId="{B88982E1-1CFE-452A-9C5D-8B076FF69CF7}" destId="{3496AEAB-DA53-4C94-90C8-470E42C94A53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BD23F4-36AE-4E32-ABC2-25F236E5BEE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13D9069-A37D-459A-A3D8-E38752589433}">
      <dgm:prSet phldrT="[Text]" custT="1"/>
      <dgm:spPr>
        <a:solidFill>
          <a:schemeClr val="tx2"/>
        </a:solidFill>
      </dgm:spPr>
      <dgm:t>
        <a:bodyPr/>
        <a:lstStyle/>
        <a:p>
          <a:endParaRPr lang="en-AU" sz="1100" b="1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br>
            <a:rPr lang="en-AU" sz="1100" b="0" dirty="0">
              <a:solidFill>
                <a:schemeClr val="tx1">
                  <a:lumMod val="50000"/>
                  <a:lumOff val="50000"/>
                </a:schemeClr>
              </a:solidFill>
            </a:rPr>
          </a:br>
          <a:br>
            <a:rPr lang="en-AU" sz="1200" b="0" dirty="0">
              <a:solidFill>
                <a:schemeClr val="tx1">
                  <a:lumMod val="50000"/>
                  <a:lumOff val="50000"/>
                </a:schemeClr>
              </a:solidFill>
            </a:rPr>
          </a:br>
          <a:r>
            <a:rPr lang="en-AU" sz="1200" b="1" dirty="0">
              <a:solidFill>
                <a:srgbClr val="00B0F0"/>
              </a:solidFill>
            </a:rPr>
            <a:t>Clinical Assessment</a:t>
          </a:r>
        </a:p>
        <a:p>
          <a:r>
            <a:rPr lang="en-AU" sz="1200" b="1" dirty="0"/>
            <a:t>Gathering subjective &amp; objective patient baseline data</a:t>
          </a:r>
        </a:p>
        <a:p>
          <a:endParaRPr lang="en-AU" sz="1200" b="1" dirty="0"/>
        </a:p>
        <a:p>
          <a:r>
            <a:rPr lang="en-AU" sz="1200" b="1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</a:t>
          </a:r>
          <a:r>
            <a:rPr lang="en-AU" sz="1200" b="1" dirty="0">
              <a:solidFill>
                <a:schemeClr val="tx2"/>
              </a:solidFill>
            </a:rPr>
            <a:t>:</a:t>
          </a:r>
        </a:p>
        <a:p>
          <a:r>
            <a:rPr lang="en-AU" sz="1200" b="1" dirty="0">
              <a:solidFill>
                <a:schemeClr val="bg1"/>
              </a:solidFill>
            </a:rPr>
            <a:t>Basic Admission Assessment</a:t>
          </a:r>
        </a:p>
        <a:p>
          <a:r>
            <a:rPr lang="en-AU" sz="1200" b="1" dirty="0">
              <a:solidFill>
                <a:schemeClr val="bg1"/>
              </a:solidFill>
            </a:rPr>
            <a:t>Adult Initial Patient Assessment</a:t>
          </a:r>
        </a:p>
        <a:p>
          <a:endParaRPr lang="en-AU" sz="1000" dirty="0">
            <a:solidFill>
              <a:schemeClr val="tx2"/>
            </a:solidFill>
          </a:endParaRPr>
        </a:p>
        <a:p>
          <a:endParaRPr lang="en-AU" sz="1000" dirty="0"/>
        </a:p>
      </dgm:t>
    </dgm:pt>
    <dgm:pt modelId="{6C18532B-C759-46FA-8065-A3D8B07495B0}" type="parTrans" cxnId="{3A0F83E9-135E-476A-8C08-72948C2BA2EC}">
      <dgm:prSet/>
      <dgm:spPr/>
      <dgm:t>
        <a:bodyPr/>
        <a:lstStyle/>
        <a:p>
          <a:endParaRPr lang="en-AU"/>
        </a:p>
      </dgm:t>
    </dgm:pt>
    <dgm:pt modelId="{B83A773F-49E2-4A98-82A9-BFA37B8C362C}" type="sibTrans" cxnId="{3A0F83E9-135E-476A-8C08-72948C2BA2EC}">
      <dgm:prSet/>
      <dgm:spPr/>
      <dgm:t>
        <a:bodyPr/>
        <a:lstStyle/>
        <a:p>
          <a:endParaRPr lang="en-AU"/>
        </a:p>
      </dgm:t>
    </dgm:pt>
    <dgm:pt modelId="{EB3D5AC1-DF1D-45E8-90C4-CC8F2A877313}">
      <dgm:prSet phldrT="[Text]" custT="1"/>
      <dgm:spPr>
        <a:solidFill>
          <a:schemeClr val="tx2"/>
        </a:solidFill>
      </dgm:spPr>
      <dgm:t>
        <a:bodyPr/>
        <a:lstStyle/>
        <a:p>
          <a:endParaRPr lang="en-AU" sz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r>
            <a:rPr lang="en-AU" sz="1200" b="1" dirty="0">
              <a:solidFill>
                <a:srgbClr val="00B0F0"/>
              </a:solidFill>
            </a:rPr>
            <a:t>Identify Patient Goals</a:t>
          </a:r>
        </a:p>
        <a:p>
          <a:r>
            <a:rPr lang="en-AU" sz="1200" b="1" dirty="0">
              <a:solidFill>
                <a:schemeClr val="bg1"/>
              </a:solidFill>
            </a:rPr>
            <a:t>With the Patient</a:t>
          </a:r>
        </a:p>
        <a:p>
          <a:endParaRPr lang="en-AU" sz="1200" b="1" dirty="0">
            <a:solidFill>
              <a:schemeClr val="bg1"/>
            </a:solidFill>
          </a:endParaRPr>
        </a:p>
        <a:p>
          <a:r>
            <a:rPr lang="en-AU" sz="1200" b="1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EMR:</a:t>
          </a:r>
        </a:p>
        <a:p>
          <a:r>
            <a:rPr lang="en-AU" sz="1200" b="1" dirty="0">
              <a:solidFill>
                <a:schemeClr val="bg1"/>
              </a:solidFill>
            </a:rPr>
            <a:t>IPOC – Intended outcomes </a:t>
          </a:r>
        </a:p>
        <a:p>
          <a:endParaRPr lang="en-AU" sz="1050" dirty="0">
            <a:solidFill>
              <a:schemeClr val="tx2"/>
            </a:solidFill>
          </a:endParaRPr>
        </a:p>
        <a:p>
          <a:endParaRPr lang="en-AU" sz="1050" dirty="0">
            <a:solidFill>
              <a:schemeClr val="bg1"/>
            </a:solidFill>
          </a:endParaRPr>
        </a:p>
      </dgm:t>
    </dgm:pt>
    <dgm:pt modelId="{7338B04D-626A-45F1-906F-0A8F4D0EE510}" type="parTrans" cxnId="{D1D200C8-0138-46D3-8A87-59A28B7587D8}">
      <dgm:prSet/>
      <dgm:spPr/>
      <dgm:t>
        <a:bodyPr/>
        <a:lstStyle/>
        <a:p>
          <a:endParaRPr lang="en-AU"/>
        </a:p>
      </dgm:t>
    </dgm:pt>
    <dgm:pt modelId="{ECC91189-A95E-472C-96B6-176CA9C0BEB1}" type="sibTrans" cxnId="{D1D200C8-0138-46D3-8A87-59A28B7587D8}">
      <dgm:prSet/>
      <dgm:spPr/>
      <dgm:t>
        <a:bodyPr/>
        <a:lstStyle/>
        <a:p>
          <a:endParaRPr lang="en-AU"/>
        </a:p>
      </dgm:t>
    </dgm:pt>
    <dgm:pt modelId="{78210210-467C-4F77-B0C9-3AFB68A25C8F}">
      <dgm:prSet phldrT="[Text]" custT="1"/>
      <dgm:spPr>
        <a:solidFill>
          <a:schemeClr val="tx2"/>
        </a:solidFill>
      </dgm:spPr>
      <dgm:t>
        <a:bodyPr/>
        <a:lstStyle/>
        <a:p>
          <a:endParaRPr lang="en-AU" sz="11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endParaRPr lang="en-AU" sz="11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r>
            <a:rPr lang="en-AU" sz="1200" b="1" dirty="0">
              <a:solidFill>
                <a:srgbClr val="00B0F0"/>
              </a:solidFill>
            </a:rPr>
            <a:t>Risk Assessment Diagnosis</a:t>
          </a:r>
        </a:p>
        <a:p>
          <a:r>
            <a:rPr lang="en-AU" sz="1200" b="1" dirty="0">
              <a:solidFill>
                <a:schemeClr val="bg1"/>
              </a:solidFill>
            </a:rPr>
            <a:t>Risk Assessment</a:t>
          </a:r>
        </a:p>
        <a:p>
          <a:r>
            <a:rPr lang="en-AU" sz="1200" b="1" dirty="0">
              <a:solidFill>
                <a:schemeClr val="bg1"/>
              </a:solidFill>
            </a:rPr>
            <a:t>Actual Diagnosis</a:t>
          </a:r>
        </a:p>
        <a:p>
          <a:endParaRPr lang="en-AU" sz="1200" b="1" dirty="0">
            <a:solidFill>
              <a:schemeClr val="bg1"/>
            </a:solidFill>
          </a:endParaRPr>
        </a:p>
        <a:p>
          <a:r>
            <a:rPr lang="en-AU" sz="1200" b="1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</a:t>
          </a:r>
          <a:r>
            <a:rPr lang="en-AU" sz="1200" b="1" dirty="0">
              <a:solidFill>
                <a:schemeClr val="tx2"/>
              </a:solidFill>
            </a:rPr>
            <a:t>:</a:t>
          </a:r>
        </a:p>
        <a:p>
          <a:r>
            <a:rPr lang="en-AU" sz="1200" b="1" dirty="0">
              <a:solidFill>
                <a:schemeClr val="bg1"/>
              </a:solidFill>
            </a:rPr>
            <a:t>Adult Risk Assessment</a:t>
          </a:r>
          <a:br>
            <a:rPr lang="en-AU" sz="1200" b="1" dirty="0">
              <a:solidFill>
                <a:schemeClr val="bg1"/>
              </a:solidFill>
            </a:rPr>
          </a:br>
          <a:endParaRPr lang="en-AU" sz="1200" b="1" dirty="0">
            <a:solidFill>
              <a:schemeClr val="bg1"/>
            </a:solidFill>
          </a:endParaRPr>
        </a:p>
        <a:p>
          <a:endParaRPr lang="en-AU" sz="11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endParaRPr lang="en-AU" sz="11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195327B-E40D-4723-949F-CA48DD5D20BB}" type="parTrans" cxnId="{F229F6C5-E617-4048-AE0A-58427274AEA7}">
      <dgm:prSet/>
      <dgm:spPr/>
      <dgm:t>
        <a:bodyPr/>
        <a:lstStyle/>
        <a:p>
          <a:endParaRPr lang="en-AU"/>
        </a:p>
      </dgm:t>
    </dgm:pt>
    <dgm:pt modelId="{58C8284C-0D10-4956-9568-B8322AF79F72}" type="sibTrans" cxnId="{F229F6C5-E617-4048-AE0A-58427274AEA7}">
      <dgm:prSet/>
      <dgm:spPr/>
      <dgm:t>
        <a:bodyPr/>
        <a:lstStyle/>
        <a:p>
          <a:endParaRPr lang="en-AU"/>
        </a:p>
      </dgm:t>
    </dgm:pt>
    <dgm:pt modelId="{73A3BD83-6BF4-45D3-B9EE-E31CA16B2BF9}">
      <dgm:prSet phldrT="[Text]" custT="1"/>
      <dgm:spPr>
        <a:solidFill>
          <a:schemeClr val="tx2"/>
        </a:solidFill>
      </dgm:spPr>
      <dgm:t>
        <a:bodyPr/>
        <a:lstStyle/>
        <a:p>
          <a:r>
            <a:rPr lang="en-AU" sz="1200" b="1" dirty="0">
              <a:solidFill>
                <a:srgbClr val="00B0F0"/>
              </a:solidFill>
            </a:rPr>
            <a:t>Care Planning</a:t>
          </a:r>
        </a:p>
        <a:p>
          <a:r>
            <a:rPr lang="en-AU" sz="1200" b="1" dirty="0">
              <a:solidFill>
                <a:schemeClr val="bg1"/>
              </a:solidFill>
            </a:rPr>
            <a:t>Select Interventions to achieve the  goals</a:t>
          </a:r>
        </a:p>
        <a:p>
          <a:r>
            <a:rPr lang="en-AU" sz="1200" b="1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</a:t>
          </a:r>
          <a:r>
            <a:rPr lang="en-AU" sz="1200" b="1" dirty="0">
              <a:solidFill>
                <a:schemeClr val="tx2"/>
              </a:solidFill>
            </a:rPr>
            <a:t>:</a:t>
          </a:r>
        </a:p>
        <a:p>
          <a:endParaRPr lang="en-AU" sz="1200" b="1" dirty="0">
            <a:solidFill>
              <a:schemeClr val="tx2"/>
            </a:solidFill>
          </a:endParaRPr>
        </a:p>
        <a:p>
          <a:r>
            <a:rPr lang="en-AU" sz="1200" b="1" dirty="0">
              <a:solidFill>
                <a:schemeClr val="bg1"/>
              </a:solidFill>
            </a:rPr>
            <a:t>Orders, Suggested Plans</a:t>
          </a:r>
        </a:p>
        <a:p>
          <a:r>
            <a:rPr lang="en-AU" sz="1200" b="1" dirty="0">
              <a:solidFill>
                <a:schemeClr val="bg1"/>
              </a:solidFill>
            </a:rPr>
            <a:t>Comprehensive Care IPOC</a:t>
          </a:r>
        </a:p>
      </dgm:t>
    </dgm:pt>
    <dgm:pt modelId="{BF707762-034E-4658-BB8B-86E44051ADBB}" type="parTrans" cxnId="{99F3D03A-4F45-4414-900F-DC69E768C05F}">
      <dgm:prSet/>
      <dgm:spPr/>
      <dgm:t>
        <a:bodyPr/>
        <a:lstStyle/>
        <a:p>
          <a:endParaRPr lang="en-AU"/>
        </a:p>
      </dgm:t>
    </dgm:pt>
    <dgm:pt modelId="{49DAEFC9-2A91-474A-8447-9C6E0A978C06}" type="sibTrans" cxnId="{99F3D03A-4F45-4414-900F-DC69E768C05F}">
      <dgm:prSet/>
      <dgm:spPr/>
      <dgm:t>
        <a:bodyPr/>
        <a:lstStyle/>
        <a:p>
          <a:endParaRPr lang="en-AU"/>
        </a:p>
      </dgm:t>
    </dgm:pt>
    <dgm:pt modelId="{CED4FEF7-37ED-478D-8B50-B9CB2B4B07D0}">
      <dgm:prSet phldrT="[Text]" custT="1"/>
      <dgm:spPr>
        <a:solidFill>
          <a:schemeClr val="tx2"/>
        </a:solidFill>
      </dgm:spPr>
      <dgm:t>
        <a:bodyPr/>
        <a:lstStyle/>
        <a:p>
          <a:r>
            <a:rPr lang="en-AU" sz="1100" b="1" dirty="0">
              <a:solidFill>
                <a:srgbClr val="00B0F0"/>
              </a:solidFill>
            </a:rPr>
            <a:t>Care Delivery</a:t>
          </a:r>
        </a:p>
        <a:p>
          <a:r>
            <a:rPr lang="en-AU" sz="1100" b="1" dirty="0">
              <a:solidFill>
                <a:schemeClr val="bg1"/>
              </a:solidFill>
            </a:rPr>
            <a:t>Direct Care</a:t>
          </a:r>
        </a:p>
        <a:p>
          <a:endParaRPr lang="en-AU" sz="1100" b="1" dirty="0">
            <a:solidFill>
              <a:schemeClr val="bg1"/>
            </a:solidFill>
          </a:endParaRPr>
        </a:p>
        <a:p>
          <a:r>
            <a:rPr lang="en-AU" sz="1200" b="1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EMR:</a:t>
          </a:r>
        </a:p>
        <a:p>
          <a:r>
            <a:rPr lang="en-AU" sz="1100" b="1" dirty="0">
              <a:solidFill>
                <a:schemeClr val="bg1"/>
              </a:solidFill>
            </a:rPr>
            <a:t>Care Compass, iView</a:t>
          </a:r>
        </a:p>
        <a:p>
          <a:r>
            <a:rPr lang="en-AU" sz="1100" b="1" dirty="0">
              <a:solidFill>
                <a:schemeClr val="bg1"/>
              </a:solidFill>
            </a:rPr>
            <a:t>Activities &amp;</a:t>
          </a:r>
          <a:br>
            <a:rPr lang="en-AU" sz="1100" b="1" dirty="0">
              <a:solidFill>
                <a:schemeClr val="bg1"/>
              </a:solidFill>
            </a:rPr>
          </a:br>
          <a:r>
            <a:rPr lang="en-AU" sz="1100" b="1" dirty="0">
              <a:solidFill>
                <a:schemeClr val="bg1"/>
              </a:solidFill>
            </a:rPr>
            <a:t>Interventions</a:t>
          </a:r>
        </a:p>
        <a:p>
          <a:endParaRPr lang="en-AU" sz="1100" dirty="0">
            <a:solidFill>
              <a:schemeClr val="bg1"/>
            </a:solidFill>
          </a:endParaRPr>
        </a:p>
      </dgm:t>
    </dgm:pt>
    <dgm:pt modelId="{F9A48775-BF05-4608-85A9-01658E5C4BD3}" type="parTrans" cxnId="{D80DE35D-B300-4C3A-9190-FEBB04D62622}">
      <dgm:prSet/>
      <dgm:spPr/>
      <dgm:t>
        <a:bodyPr/>
        <a:lstStyle/>
        <a:p>
          <a:endParaRPr lang="en-AU"/>
        </a:p>
      </dgm:t>
    </dgm:pt>
    <dgm:pt modelId="{9A170DA2-49AD-462E-A770-B1A5011885F7}" type="sibTrans" cxnId="{D80DE35D-B300-4C3A-9190-FEBB04D62622}">
      <dgm:prSet/>
      <dgm:spPr/>
      <dgm:t>
        <a:bodyPr/>
        <a:lstStyle/>
        <a:p>
          <a:endParaRPr lang="en-AU"/>
        </a:p>
      </dgm:t>
    </dgm:pt>
    <dgm:pt modelId="{C901346E-A621-4580-85CC-14FB03496305}">
      <dgm:prSet phldrT="[Text]" custT="1"/>
      <dgm:spPr>
        <a:solidFill>
          <a:schemeClr val="tx2"/>
        </a:solidFill>
      </dgm:spPr>
      <dgm:t>
        <a:bodyPr/>
        <a:lstStyle/>
        <a:p>
          <a:endParaRPr lang="en-AU" sz="1200" b="1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r>
            <a:rPr lang="en-AU" sz="1200" b="1" dirty="0">
              <a:solidFill>
                <a:srgbClr val="00B0F0"/>
              </a:solidFill>
            </a:rPr>
            <a:t>Evaluation</a:t>
          </a:r>
        </a:p>
        <a:p>
          <a:r>
            <a:rPr lang="en-AU" sz="1200" b="1" dirty="0">
              <a:solidFill>
                <a:schemeClr val="bg1"/>
              </a:solidFill>
            </a:rPr>
            <a:t>Confirm the problem is resolved</a:t>
          </a:r>
        </a:p>
        <a:p>
          <a:r>
            <a:rPr lang="en-AU" sz="1200" b="1" dirty="0">
              <a:solidFill>
                <a:schemeClr val="bg1"/>
              </a:solidFill>
            </a:rPr>
            <a:t>If the problem is not resolved – reassess the cause of the problem and change the interventions</a:t>
          </a:r>
        </a:p>
        <a:p>
          <a:endParaRPr lang="en-AU" sz="1200" b="1" dirty="0">
            <a:solidFill>
              <a:schemeClr val="bg1"/>
            </a:solidFill>
          </a:endParaRPr>
        </a:p>
        <a:p>
          <a:r>
            <a:rPr lang="en-AU" sz="1200" b="1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EMR:</a:t>
          </a:r>
        </a:p>
        <a:p>
          <a:r>
            <a:rPr lang="en-AU" sz="1200" b="1" dirty="0">
              <a:solidFill>
                <a:schemeClr val="bg1"/>
              </a:solidFill>
            </a:rPr>
            <a:t>Document in IPOC</a:t>
          </a:r>
        </a:p>
        <a:p>
          <a:r>
            <a:rPr lang="en-AU" sz="1200" b="1" dirty="0">
              <a:solidFill>
                <a:schemeClr val="bg1"/>
              </a:solidFill>
            </a:rPr>
            <a:t>Nursing Progress Shift Note</a:t>
          </a:r>
          <a:br>
            <a:rPr lang="en-AU" sz="1200" dirty="0">
              <a:solidFill>
                <a:schemeClr val="bg1"/>
              </a:solidFill>
            </a:rPr>
          </a:br>
          <a:endParaRPr lang="en-AU" sz="1200" dirty="0">
            <a:solidFill>
              <a:schemeClr val="bg1"/>
            </a:solidFill>
          </a:endParaRPr>
        </a:p>
      </dgm:t>
    </dgm:pt>
    <dgm:pt modelId="{74079EA2-8910-4CD5-8315-9B77F744900E}" type="parTrans" cxnId="{3F9F92E9-93C0-4682-A830-564337BC59E4}">
      <dgm:prSet/>
      <dgm:spPr/>
      <dgm:t>
        <a:bodyPr/>
        <a:lstStyle/>
        <a:p>
          <a:endParaRPr lang="en-AU"/>
        </a:p>
      </dgm:t>
    </dgm:pt>
    <dgm:pt modelId="{8772F06B-CF7E-445D-A612-B4456E56323A}" type="sibTrans" cxnId="{3F9F92E9-93C0-4682-A830-564337BC59E4}">
      <dgm:prSet/>
      <dgm:spPr/>
      <dgm:t>
        <a:bodyPr/>
        <a:lstStyle/>
        <a:p>
          <a:endParaRPr lang="en-AU"/>
        </a:p>
      </dgm:t>
    </dgm:pt>
    <dgm:pt modelId="{BAFDAF30-A698-40A3-A6E7-28BD7007194F}" type="pres">
      <dgm:prSet presAssocID="{18BD23F4-36AE-4E32-ABC2-25F236E5BEED}" presName="cycle" presStyleCnt="0">
        <dgm:presLayoutVars>
          <dgm:dir/>
          <dgm:resizeHandles val="exact"/>
        </dgm:presLayoutVars>
      </dgm:prSet>
      <dgm:spPr/>
    </dgm:pt>
    <dgm:pt modelId="{2B4C28D9-5DFA-412E-BFA0-162EC2FFCE85}" type="pres">
      <dgm:prSet presAssocID="{A13D9069-A37D-459A-A3D8-E38752589433}" presName="node" presStyleLbl="node1" presStyleIdx="0" presStyleCnt="6" custScaleX="160668" custScaleY="138292" custRadScaleRad="85503" custRadScaleInc="9555">
        <dgm:presLayoutVars>
          <dgm:bulletEnabled val="1"/>
        </dgm:presLayoutVars>
      </dgm:prSet>
      <dgm:spPr/>
    </dgm:pt>
    <dgm:pt modelId="{972161FA-578C-4BF7-B4B0-359C51926C5D}" type="pres">
      <dgm:prSet presAssocID="{B83A773F-49E2-4A98-82A9-BFA37B8C362C}" presName="sibTrans" presStyleLbl="sibTrans2D1" presStyleIdx="0" presStyleCnt="6" custScaleX="161786" custLinFactNeighborX="20301" custLinFactNeighborY="2018"/>
      <dgm:spPr/>
    </dgm:pt>
    <dgm:pt modelId="{484B86D5-7CDC-4A64-B25E-CF3FDF9F7DBF}" type="pres">
      <dgm:prSet presAssocID="{B83A773F-49E2-4A98-82A9-BFA37B8C362C}" presName="connectorText" presStyleLbl="sibTrans2D1" presStyleIdx="0" presStyleCnt="6"/>
      <dgm:spPr/>
    </dgm:pt>
    <dgm:pt modelId="{CB2D1865-47B2-4B9F-93DD-C918B8207327}" type="pres">
      <dgm:prSet presAssocID="{EB3D5AC1-DF1D-45E8-90C4-CC8F2A877313}" presName="node" presStyleLbl="node1" presStyleIdx="1" presStyleCnt="6" custScaleX="158697" custScaleY="137899" custRadScaleRad="155608" custRadScaleInc="13123">
        <dgm:presLayoutVars>
          <dgm:bulletEnabled val="1"/>
        </dgm:presLayoutVars>
      </dgm:prSet>
      <dgm:spPr/>
    </dgm:pt>
    <dgm:pt modelId="{555B2501-065D-437A-A7E6-2F14DF4C1605}" type="pres">
      <dgm:prSet presAssocID="{ECC91189-A95E-472C-96B6-176CA9C0BEB1}" presName="sibTrans" presStyleLbl="sibTrans2D1" presStyleIdx="1" presStyleCnt="6" custScaleX="130832"/>
      <dgm:spPr/>
    </dgm:pt>
    <dgm:pt modelId="{E63BC5C9-15B9-42B9-9FAD-60B6A2D55AAA}" type="pres">
      <dgm:prSet presAssocID="{ECC91189-A95E-472C-96B6-176CA9C0BEB1}" presName="connectorText" presStyleLbl="sibTrans2D1" presStyleIdx="1" presStyleCnt="6"/>
      <dgm:spPr/>
    </dgm:pt>
    <dgm:pt modelId="{353345A2-F868-4919-B71E-3E5E2E1F41D7}" type="pres">
      <dgm:prSet presAssocID="{78210210-467C-4F77-B0C9-3AFB68A25C8F}" presName="node" presStyleLbl="node1" presStyleIdx="2" presStyleCnt="6" custScaleX="154285" custScaleY="134489" custRadScaleRad="123488" custRadScaleInc="-48259">
        <dgm:presLayoutVars>
          <dgm:bulletEnabled val="1"/>
        </dgm:presLayoutVars>
      </dgm:prSet>
      <dgm:spPr/>
    </dgm:pt>
    <dgm:pt modelId="{DCD33AEF-67F8-4E2F-A8E6-1896B445EC9B}" type="pres">
      <dgm:prSet presAssocID="{58C8284C-0D10-4956-9568-B8322AF79F72}" presName="sibTrans" presStyleLbl="sibTrans2D1" presStyleIdx="2" presStyleCnt="6" custScaleX="152442"/>
      <dgm:spPr/>
    </dgm:pt>
    <dgm:pt modelId="{E8CBDD3E-85C4-455E-AC16-992FBE47ECBB}" type="pres">
      <dgm:prSet presAssocID="{58C8284C-0D10-4956-9568-B8322AF79F72}" presName="connectorText" presStyleLbl="sibTrans2D1" presStyleIdx="2" presStyleCnt="6"/>
      <dgm:spPr/>
    </dgm:pt>
    <dgm:pt modelId="{F4AD948A-7043-41D5-A0DB-95A8564925B0}" type="pres">
      <dgm:prSet presAssocID="{73A3BD83-6BF4-45D3-B9EE-E31CA16B2BF9}" presName="node" presStyleLbl="node1" presStyleIdx="3" presStyleCnt="6" custScaleX="160488" custScaleY="134396" custRadScaleRad="67810" custRadScaleInc="-23151">
        <dgm:presLayoutVars>
          <dgm:bulletEnabled val="1"/>
        </dgm:presLayoutVars>
      </dgm:prSet>
      <dgm:spPr/>
    </dgm:pt>
    <dgm:pt modelId="{F0091559-CE78-4715-88A3-6055ADB95034}" type="pres">
      <dgm:prSet presAssocID="{49DAEFC9-2A91-474A-8447-9C6E0A978C06}" presName="sibTrans" presStyleLbl="sibTrans2D1" presStyleIdx="3" presStyleCnt="6" custScaleX="128055"/>
      <dgm:spPr/>
    </dgm:pt>
    <dgm:pt modelId="{367F075D-C4F9-4A97-838E-D38C9B72292B}" type="pres">
      <dgm:prSet presAssocID="{49DAEFC9-2A91-474A-8447-9C6E0A978C06}" presName="connectorText" presStyleLbl="sibTrans2D1" presStyleIdx="3" presStyleCnt="6"/>
      <dgm:spPr/>
    </dgm:pt>
    <dgm:pt modelId="{7D2D873E-D382-416C-8E34-5D4E0084DE3A}" type="pres">
      <dgm:prSet presAssocID="{CED4FEF7-37ED-478D-8B50-B9CB2B4B07D0}" presName="node" presStyleLbl="node1" presStyleIdx="4" presStyleCnt="6" custScaleX="156592" custScaleY="138974" custRadScaleRad="123159" custRadScaleInc="32967">
        <dgm:presLayoutVars>
          <dgm:bulletEnabled val="1"/>
        </dgm:presLayoutVars>
      </dgm:prSet>
      <dgm:spPr/>
    </dgm:pt>
    <dgm:pt modelId="{669B2AF1-3E4A-4411-B9D0-383246428160}" type="pres">
      <dgm:prSet presAssocID="{9A170DA2-49AD-462E-A770-B1A5011885F7}" presName="sibTrans" presStyleLbl="sibTrans2D1" presStyleIdx="4" presStyleCnt="6" custScaleX="119318"/>
      <dgm:spPr/>
    </dgm:pt>
    <dgm:pt modelId="{D3D041C1-8AE4-4F48-BF0F-FC89F7009AAD}" type="pres">
      <dgm:prSet presAssocID="{9A170DA2-49AD-462E-A770-B1A5011885F7}" presName="connectorText" presStyleLbl="sibTrans2D1" presStyleIdx="4" presStyleCnt="6"/>
      <dgm:spPr/>
    </dgm:pt>
    <dgm:pt modelId="{7F2B8B1C-7BA6-4D1D-9D0A-EBF2AC1AE9FC}" type="pres">
      <dgm:prSet presAssocID="{C901346E-A621-4580-85CC-14FB03496305}" presName="node" presStyleLbl="node1" presStyleIdx="5" presStyleCnt="6" custScaleX="164317" custScaleY="140160" custRadScaleRad="135470" custRadScaleInc="-194">
        <dgm:presLayoutVars>
          <dgm:bulletEnabled val="1"/>
        </dgm:presLayoutVars>
      </dgm:prSet>
      <dgm:spPr/>
    </dgm:pt>
    <dgm:pt modelId="{C6214FC1-B50B-4B34-9AE0-A372F5833947}" type="pres">
      <dgm:prSet presAssocID="{8772F06B-CF7E-445D-A612-B4456E56323A}" presName="sibTrans" presStyleLbl="sibTrans2D1" presStyleIdx="5" presStyleCnt="6" custScaleX="158196"/>
      <dgm:spPr/>
    </dgm:pt>
    <dgm:pt modelId="{41BE981B-368F-467D-A6B2-E6BD93E0A5E9}" type="pres">
      <dgm:prSet presAssocID="{8772F06B-CF7E-445D-A612-B4456E56323A}" presName="connectorText" presStyleLbl="sibTrans2D1" presStyleIdx="5" presStyleCnt="6"/>
      <dgm:spPr/>
    </dgm:pt>
  </dgm:ptLst>
  <dgm:cxnLst>
    <dgm:cxn modelId="{78CA1601-343F-4A9C-ACFF-8F717E7707B5}" type="presOf" srcId="{58C8284C-0D10-4956-9568-B8322AF79F72}" destId="{E8CBDD3E-85C4-455E-AC16-992FBE47ECBB}" srcOrd="1" destOrd="0" presId="urn:microsoft.com/office/officeart/2005/8/layout/cycle2"/>
    <dgm:cxn modelId="{B8EF5F02-80D8-4F07-8189-621595982BDA}" type="presOf" srcId="{EB3D5AC1-DF1D-45E8-90C4-CC8F2A877313}" destId="{CB2D1865-47B2-4B9F-93DD-C918B8207327}" srcOrd="0" destOrd="0" presId="urn:microsoft.com/office/officeart/2005/8/layout/cycle2"/>
    <dgm:cxn modelId="{B2CCC605-9AAE-4B93-9DD4-A07F1E5AE533}" type="presOf" srcId="{CED4FEF7-37ED-478D-8B50-B9CB2B4B07D0}" destId="{7D2D873E-D382-416C-8E34-5D4E0084DE3A}" srcOrd="0" destOrd="0" presId="urn:microsoft.com/office/officeart/2005/8/layout/cycle2"/>
    <dgm:cxn modelId="{D0548712-D88E-48DE-8484-895DF6489815}" type="presOf" srcId="{8772F06B-CF7E-445D-A612-B4456E56323A}" destId="{41BE981B-368F-467D-A6B2-E6BD93E0A5E9}" srcOrd="1" destOrd="0" presId="urn:microsoft.com/office/officeart/2005/8/layout/cycle2"/>
    <dgm:cxn modelId="{3559BF12-C045-408F-8BC8-84D25A6C51D0}" type="presOf" srcId="{B83A773F-49E2-4A98-82A9-BFA37B8C362C}" destId="{484B86D5-7CDC-4A64-B25E-CF3FDF9F7DBF}" srcOrd="1" destOrd="0" presId="urn:microsoft.com/office/officeart/2005/8/layout/cycle2"/>
    <dgm:cxn modelId="{D13CCB15-AFA6-4A72-BA69-FA8DBBDB758D}" type="presOf" srcId="{C901346E-A621-4580-85CC-14FB03496305}" destId="{7F2B8B1C-7BA6-4D1D-9D0A-EBF2AC1AE9FC}" srcOrd="0" destOrd="0" presId="urn:microsoft.com/office/officeart/2005/8/layout/cycle2"/>
    <dgm:cxn modelId="{6F92E21D-63C3-4D3B-82F4-19AC05CFB7BA}" type="presOf" srcId="{ECC91189-A95E-472C-96B6-176CA9C0BEB1}" destId="{E63BC5C9-15B9-42B9-9FAD-60B6A2D55AAA}" srcOrd="1" destOrd="0" presId="urn:microsoft.com/office/officeart/2005/8/layout/cycle2"/>
    <dgm:cxn modelId="{CBB78826-5E38-4394-A4A3-0E3A5220DE5C}" type="presOf" srcId="{73A3BD83-6BF4-45D3-B9EE-E31CA16B2BF9}" destId="{F4AD948A-7043-41D5-A0DB-95A8564925B0}" srcOrd="0" destOrd="0" presId="urn:microsoft.com/office/officeart/2005/8/layout/cycle2"/>
    <dgm:cxn modelId="{119F8D29-A465-428F-A4E0-82FE96FD541F}" type="presOf" srcId="{49DAEFC9-2A91-474A-8447-9C6E0A978C06}" destId="{367F075D-C4F9-4A97-838E-D38C9B72292B}" srcOrd="1" destOrd="0" presId="urn:microsoft.com/office/officeart/2005/8/layout/cycle2"/>
    <dgm:cxn modelId="{E013E62B-C3EE-44DE-BCBC-5275E8F247DA}" type="presOf" srcId="{9A170DA2-49AD-462E-A770-B1A5011885F7}" destId="{D3D041C1-8AE4-4F48-BF0F-FC89F7009AAD}" srcOrd="1" destOrd="0" presId="urn:microsoft.com/office/officeart/2005/8/layout/cycle2"/>
    <dgm:cxn modelId="{99F3D03A-4F45-4414-900F-DC69E768C05F}" srcId="{18BD23F4-36AE-4E32-ABC2-25F236E5BEED}" destId="{73A3BD83-6BF4-45D3-B9EE-E31CA16B2BF9}" srcOrd="3" destOrd="0" parTransId="{BF707762-034E-4658-BB8B-86E44051ADBB}" sibTransId="{49DAEFC9-2A91-474A-8447-9C6E0A978C06}"/>
    <dgm:cxn modelId="{00EF395C-DA33-4506-8C7E-5FA417D43DEF}" type="presOf" srcId="{78210210-467C-4F77-B0C9-3AFB68A25C8F}" destId="{353345A2-F868-4919-B71E-3E5E2E1F41D7}" srcOrd="0" destOrd="0" presId="urn:microsoft.com/office/officeart/2005/8/layout/cycle2"/>
    <dgm:cxn modelId="{D80DE35D-B300-4C3A-9190-FEBB04D62622}" srcId="{18BD23F4-36AE-4E32-ABC2-25F236E5BEED}" destId="{CED4FEF7-37ED-478D-8B50-B9CB2B4B07D0}" srcOrd="4" destOrd="0" parTransId="{F9A48775-BF05-4608-85A9-01658E5C4BD3}" sibTransId="{9A170DA2-49AD-462E-A770-B1A5011885F7}"/>
    <dgm:cxn modelId="{99F59647-9E41-4299-B20D-B43D52495225}" type="presOf" srcId="{18BD23F4-36AE-4E32-ABC2-25F236E5BEED}" destId="{BAFDAF30-A698-40A3-A6E7-28BD7007194F}" srcOrd="0" destOrd="0" presId="urn:microsoft.com/office/officeart/2005/8/layout/cycle2"/>
    <dgm:cxn modelId="{488FA857-BB73-432F-844F-F65D6E86E451}" type="presOf" srcId="{9A170DA2-49AD-462E-A770-B1A5011885F7}" destId="{669B2AF1-3E4A-4411-B9D0-383246428160}" srcOrd="0" destOrd="0" presId="urn:microsoft.com/office/officeart/2005/8/layout/cycle2"/>
    <dgm:cxn modelId="{18D60F78-20CF-4582-A22C-02730A22AE86}" type="presOf" srcId="{ECC91189-A95E-472C-96B6-176CA9C0BEB1}" destId="{555B2501-065D-437A-A7E6-2F14DF4C1605}" srcOrd="0" destOrd="0" presId="urn:microsoft.com/office/officeart/2005/8/layout/cycle2"/>
    <dgm:cxn modelId="{D0058758-E39D-4EE7-BEB5-74620234D011}" type="presOf" srcId="{8772F06B-CF7E-445D-A612-B4456E56323A}" destId="{C6214FC1-B50B-4B34-9AE0-A372F5833947}" srcOrd="0" destOrd="0" presId="urn:microsoft.com/office/officeart/2005/8/layout/cycle2"/>
    <dgm:cxn modelId="{9668CC88-CD95-4D64-9FD5-D0E79B403AFA}" type="presOf" srcId="{B83A773F-49E2-4A98-82A9-BFA37B8C362C}" destId="{972161FA-578C-4BF7-B4B0-359C51926C5D}" srcOrd="0" destOrd="0" presId="urn:microsoft.com/office/officeart/2005/8/layout/cycle2"/>
    <dgm:cxn modelId="{F229F6C5-E617-4048-AE0A-58427274AEA7}" srcId="{18BD23F4-36AE-4E32-ABC2-25F236E5BEED}" destId="{78210210-467C-4F77-B0C9-3AFB68A25C8F}" srcOrd="2" destOrd="0" parTransId="{C195327B-E40D-4723-949F-CA48DD5D20BB}" sibTransId="{58C8284C-0D10-4956-9568-B8322AF79F72}"/>
    <dgm:cxn modelId="{D5DC27C7-DE36-4933-B5CD-583CAA01CD05}" type="presOf" srcId="{49DAEFC9-2A91-474A-8447-9C6E0A978C06}" destId="{F0091559-CE78-4715-88A3-6055ADB95034}" srcOrd="0" destOrd="0" presId="urn:microsoft.com/office/officeart/2005/8/layout/cycle2"/>
    <dgm:cxn modelId="{D1D200C8-0138-46D3-8A87-59A28B7587D8}" srcId="{18BD23F4-36AE-4E32-ABC2-25F236E5BEED}" destId="{EB3D5AC1-DF1D-45E8-90C4-CC8F2A877313}" srcOrd="1" destOrd="0" parTransId="{7338B04D-626A-45F1-906F-0A8F4D0EE510}" sibTransId="{ECC91189-A95E-472C-96B6-176CA9C0BEB1}"/>
    <dgm:cxn modelId="{18E961D4-ECE6-4F55-9BD2-84786190ACE0}" type="presOf" srcId="{58C8284C-0D10-4956-9568-B8322AF79F72}" destId="{DCD33AEF-67F8-4E2F-A8E6-1896B445EC9B}" srcOrd="0" destOrd="0" presId="urn:microsoft.com/office/officeart/2005/8/layout/cycle2"/>
    <dgm:cxn modelId="{3A0F83E9-135E-476A-8C08-72948C2BA2EC}" srcId="{18BD23F4-36AE-4E32-ABC2-25F236E5BEED}" destId="{A13D9069-A37D-459A-A3D8-E38752589433}" srcOrd="0" destOrd="0" parTransId="{6C18532B-C759-46FA-8065-A3D8B07495B0}" sibTransId="{B83A773F-49E2-4A98-82A9-BFA37B8C362C}"/>
    <dgm:cxn modelId="{3F9F92E9-93C0-4682-A830-564337BC59E4}" srcId="{18BD23F4-36AE-4E32-ABC2-25F236E5BEED}" destId="{C901346E-A621-4580-85CC-14FB03496305}" srcOrd="5" destOrd="0" parTransId="{74079EA2-8910-4CD5-8315-9B77F744900E}" sibTransId="{8772F06B-CF7E-445D-A612-B4456E56323A}"/>
    <dgm:cxn modelId="{5F6768FE-A01B-4E9D-B51D-11C61BE9D1FE}" type="presOf" srcId="{A13D9069-A37D-459A-A3D8-E38752589433}" destId="{2B4C28D9-5DFA-412E-BFA0-162EC2FFCE85}" srcOrd="0" destOrd="0" presId="urn:microsoft.com/office/officeart/2005/8/layout/cycle2"/>
    <dgm:cxn modelId="{16C29ED7-D1F2-48A8-9CC1-E76893FA8401}" type="presParOf" srcId="{BAFDAF30-A698-40A3-A6E7-28BD7007194F}" destId="{2B4C28D9-5DFA-412E-BFA0-162EC2FFCE85}" srcOrd="0" destOrd="0" presId="urn:microsoft.com/office/officeart/2005/8/layout/cycle2"/>
    <dgm:cxn modelId="{69F90A2D-D0D5-4523-B096-D3AB834DE4C6}" type="presParOf" srcId="{BAFDAF30-A698-40A3-A6E7-28BD7007194F}" destId="{972161FA-578C-4BF7-B4B0-359C51926C5D}" srcOrd="1" destOrd="0" presId="urn:microsoft.com/office/officeart/2005/8/layout/cycle2"/>
    <dgm:cxn modelId="{FC87E62D-89AA-4835-BA5B-FBA28A7CC903}" type="presParOf" srcId="{972161FA-578C-4BF7-B4B0-359C51926C5D}" destId="{484B86D5-7CDC-4A64-B25E-CF3FDF9F7DBF}" srcOrd="0" destOrd="0" presId="urn:microsoft.com/office/officeart/2005/8/layout/cycle2"/>
    <dgm:cxn modelId="{7D516FB1-0137-4AF6-98EC-F95C403C9AB9}" type="presParOf" srcId="{BAFDAF30-A698-40A3-A6E7-28BD7007194F}" destId="{CB2D1865-47B2-4B9F-93DD-C918B8207327}" srcOrd="2" destOrd="0" presId="urn:microsoft.com/office/officeart/2005/8/layout/cycle2"/>
    <dgm:cxn modelId="{72847540-3D82-4156-83F1-19AFEA133E26}" type="presParOf" srcId="{BAFDAF30-A698-40A3-A6E7-28BD7007194F}" destId="{555B2501-065D-437A-A7E6-2F14DF4C1605}" srcOrd="3" destOrd="0" presId="urn:microsoft.com/office/officeart/2005/8/layout/cycle2"/>
    <dgm:cxn modelId="{A600A069-9653-4266-A45A-62A414BB5D1D}" type="presParOf" srcId="{555B2501-065D-437A-A7E6-2F14DF4C1605}" destId="{E63BC5C9-15B9-42B9-9FAD-60B6A2D55AAA}" srcOrd="0" destOrd="0" presId="urn:microsoft.com/office/officeart/2005/8/layout/cycle2"/>
    <dgm:cxn modelId="{3819A07B-64C6-43CC-8AE2-7CB84F95FD0E}" type="presParOf" srcId="{BAFDAF30-A698-40A3-A6E7-28BD7007194F}" destId="{353345A2-F868-4919-B71E-3E5E2E1F41D7}" srcOrd="4" destOrd="0" presId="urn:microsoft.com/office/officeart/2005/8/layout/cycle2"/>
    <dgm:cxn modelId="{93AF45F6-01F9-43D1-82E8-EF6431E2BF04}" type="presParOf" srcId="{BAFDAF30-A698-40A3-A6E7-28BD7007194F}" destId="{DCD33AEF-67F8-4E2F-A8E6-1896B445EC9B}" srcOrd="5" destOrd="0" presId="urn:microsoft.com/office/officeart/2005/8/layout/cycle2"/>
    <dgm:cxn modelId="{170F9B3B-E97D-4565-BC08-1859C339C944}" type="presParOf" srcId="{DCD33AEF-67F8-4E2F-A8E6-1896B445EC9B}" destId="{E8CBDD3E-85C4-455E-AC16-992FBE47ECBB}" srcOrd="0" destOrd="0" presId="urn:microsoft.com/office/officeart/2005/8/layout/cycle2"/>
    <dgm:cxn modelId="{D15EF96D-7A34-4590-B055-267B172B0641}" type="presParOf" srcId="{BAFDAF30-A698-40A3-A6E7-28BD7007194F}" destId="{F4AD948A-7043-41D5-A0DB-95A8564925B0}" srcOrd="6" destOrd="0" presId="urn:microsoft.com/office/officeart/2005/8/layout/cycle2"/>
    <dgm:cxn modelId="{F1972FBA-10E7-49A0-B555-7682DC4CF1AD}" type="presParOf" srcId="{BAFDAF30-A698-40A3-A6E7-28BD7007194F}" destId="{F0091559-CE78-4715-88A3-6055ADB95034}" srcOrd="7" destOrd="0" presId="urn:microsoft.com/office/officeart/2005/8/layout/cycle2"/>
    <dgm:cxn modelId="{12DAD344-B6BF-41EF-8AED-5D6AE299F9FE}" type="presParOf" srcId="{F0091559-CE78-4715-88A3-6055ADB95034}" destId="{367F075D-C4F9-4A97-838E-D38C9B72292B}" srcOrd="0" destOrd="0" presId="urn:microsoft.com/office/officeart/2005/8/layout/cycle2"/>
    <dgm:cxn modelId="{DF4F9B10-AAD2-4385-B558-0F1E8E9F3D44}" type="presParOf" srcId="{BAFDAF30-A698-40A3-A6E7-28BD7007194F}" destId="{7D2D873E-D382-416C-8E34-5D4E0084DE3A}" srcOrd="8" destOrd="0" presId="urn:microsoft.com/office/officeart/2005/8/layout/cycle2"/>
    <dgm:cxn modelId="{DE04217B-F967-46EB-A920-24D0CF2CA645}" type="presParOf" srcId="{BAFDAF30-A698-40A3-A6E7-28BD7007194F}" destId="{669B2AF1-3E4A-4411-B9D0-383246428160}" srcOrd="9" destOrd="0" presId="urn:microsoft.com/office/officeart/2005/8/layout/cycle2"/>
    <dgm:cxn modelId="{9008A27E-93A0-4102-9052-DC8AECBC2C8D}" type="presParOf" srcId="{669B2AF1-3E4A-4411-B9D0-383246428160}" destId="{D3D041C1-8AE4-4F48-BF0F-FC89F7009AAD}" srcOrd="0" destOrd="0" presId="urn:microsoft.com/office/officeart/2005/8/layout/cycle2"/>
    <dgm:cxn modelId="{44A5C2DF-38C5-49A8-A838-840950060597}" type="presParOf" srcId="{BAFDAF30-A698-40A3-A6E7-28BD7007194F}" destId="{7F2B8B1C-7BA6-4D1D-9D0A-EBF2AC1AE9FC}" srcOrd="10" destOrd="0" presId="urn:microsoft.com/office/officeart/2005/8/layout/cycle2"/>
    <dgm:cxn modelId="{E7758D53-DABD-4F12-A1CE-F098A218CD85}" type="presParOf" srcId="{BAFDAF30-A698-40A3-A6E7-28BD7007194F}" destId="{C6214FC1-B50B-4B34-9AE0-A372F5833947}" srcOrd="11" destOrd="0" presId="urn:microsoft.com/office/officeart/2005/8/layout/cycle2"/>
    <dgm:cxn modelId="{A621D9A4-6463-4108-A4F6-65DC67FE23A5}" type="presParOf" srcId="{C6214FC1-B50B-4B34-9AE0-A372F5833947}" destId="{41BE981B-368F-467D-A6B2-E6BD93E0A5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B7A24-6999-46D1-9D0E-8F8D7000C722}">
      <dsp:nvSpPr>
        <dsp:cNvPr id="0" name=""/>
        <dsp:cNvSpPr/>
      </dsp:nvSpPr>
      <dsp:spPr>
        <a:xfrm>
          <a:off x="0" y="1101"/>
          <a:ext cx="4295635" cy="2147817"/>
        </a:xfrm>
        <a:prstGeom prst="roundRect">
          <a:avLst/>
        </a:prstGeom>
        <a:solidFill>
          <a:srgbClr val="002060"/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Risk &amp; Nursing Diagnosis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Risk assessment &amp; diagnosis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Actual diagnosis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Adult Risk Assessment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Nursing Admission Note</a:t>
          </a:r>
        </a:p>
      </dsp:txBody>
      <dsp:txXfrm>
        <a:off x="104848" y="105949"/>
        <a:ext cx="4085939" cy="1938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D6FD0-3E88-43C8-9709-06757183AD8F}">
      <dsp:nvSpPr>
        <dsp:cNvPr id="0" name=""/>
        <dsp:cNvSpPr/>
      </dsp:nvSpPr>
      <dsp:spPr>
        <a:xfrm>
          <a:off x="0" y="83217"/>
          <a:ext cx="4066515" cy="2475856"/>
        </a:xfrm>
        <a:prstGeom prst="roundRect">
          <a:avLst/>
        </a:prstGeom>
        <a:solidFill>
          <a:srgbClr val="002060"/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Care Planning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Establish goals of care with the patient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Select interventions to achieve the goals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Add how often the intervention is planned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Orders, Suggested Plans,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Comprehensive Care IPOC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861" y="204078"/>
        <a:ext cx="3824793" cy="2234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3719C-16EA-45FC-B524-DD421BEBAE33}">
      <dsp:nvSpPr>
        <dsp:cNvPr id="0" name=""/>
        <dsp:cNvSpPr/>
      </dsp:nvSpPr>
      <dsp:spPr>
        <a:xfrm>
          <a:off x="0" y="681431"/>
          <a:ext cx="3988356" cy="1994178"/>
        </a:xfrm>
        <a:prstGeom prst="roundRect">
          <a:avLst/>
        </a:prstGeom>
        <a:solidFill>
          <a:srgbClr val="002060"/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Nursing Care Delivery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Direct Care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Care Compass, iView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Activities &amp; Interventions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Nursing Shift Progress Note</a:t>
          </a:r>
        </a:p>
      </dsp:txBody>
      <dsp:txXfrm>
        <a:off x="97348" y="778779"/>
        <a:ext cx="3793660" cy="179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6AEAB-DA53-4C94-90C8-470E42C94A53}">
      <dsp:nvSpPr>
        <dsp:cNvPr id="0" name=""/>
        <dsp:cNvSpPr/>
      </dsp:nvSpPr>
      <dsp:spPr>
        <a:xfrm>
          <a:off x="0" y="920"/>
          <a:ext cx="4358681" cy="2179340"/>
        </a:xfrm>
        <a:prstGeom prst="roundRect">
          <a:avLst/>
        </a:prstGeom>
        <a:solidFill>
          <a:srgbClr val="002060"/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If the problem is resolving as planned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b="1" kern="1200" dirty="0">
            <a:solidFill>
              <a:srgbClr val="CC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Document in Plan - Review and tick if todays goals were achieved, in progress or not achieved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387" y="107307"/>
        <a:ext cx="4145907" cy="1966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6AEAB-DA53-4C94-90C8-470E42C94A53}">
      <dsp:nvSpPr>
        <dsp:cNvPr id="0" name=""/>
        <dsp:cNvSpPr/>
      </dsp:nvSpPr>
      <dsp:spPr>
        <a:xfrm>
          <a:off x="0" y="0"/>
          <a:ext cx="4181626" cy="2090813"/>
        </a:xfrm>
        <a:prstGeom prst="roundRect">
          <a:avLst/>
        </a:prstGeom>
        <a:solidFill>
          <a:srgbClr val="002060"/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If the problem is not resolved - reassess the cause and modify the interventions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Go to Orders &amp; referrals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“Right click” the goal / intervention and select ‘modify’ to update frequency/ timing.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Add a Nursing Shift Progress Note</a:t>
          </a:r>
        </a:p>
      </dsp:txBody>
      <dsp:txXfrm>
        <a:off x="102065" y="102065"/>
        <a:ext cx="3977496" cy="18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6AEAB-DA53-4C94-90C8-470E42C94A53}">
      <dsp:nvSpPr>
        <dsp:cNvPr id="0" name=""/>
        <dsp:cNvSpPr/>
      </dsp:nvSpPr>
      <dsp:spPr>
        <a:xfrm>
          <a:off x="240448" y="0"/>
          <a:ext cx="4404713" cy="2202356"/>
        </a:xfrm>
        <a:prstGeom prst="roundRect">
          <a:avLst/>
        </a:prstGeom>
        <a:solidFill>
          <a:srgbClr val="002060"/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If the problem is not resolved –and you need to add Goals / interventions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rPr>
            <a:t>Complete in EMR: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b="1" kern="1200" dirty="0">
            <a:solidFill>
              <a:srgbClr val="CC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Document in Plan to Review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“Add to phase” to add additional goals/ interventions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Arial" panose="020B0604020202020204" pitchFamily="34" charset="0"/>
              <a:cs typeface="Arial" panose="020B0604020202020204" pitchFamily="34" charset="0"/>
            </a:rPr>
            <a:t>Add a Nursing Shift Progress Note</a:t>
          </a:r>
        </a:p>
      </dsp:txBody>
      <dsp:txXfrm>
        <a:off x="347958" y="107510"/>
        <a:ext cx="4189693" cy="19873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C28D9-5DFA-412E-BFA0-162EC2FFCE85}">
      <dsp:nvSpPr>
        <dsp:cNvPr id="0" name=""/>
        <dsp:cNvSpPr/>
      </dsp:nvSpPr>
      <dsp:spPr>
        <a:xfrm>
          <a:off x="3345089" y="64373"/>
          <a:ext cx="2718784" cy="2340143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AU" sz="1100" b="0" kern="1200" dirty="0">
              <a:solidFill>
                <a:schemeClr val="tx1">
                  <a:lumMod val="50000"/>
                  <a:lumOff val="50000"/>
                </a:schemeClr>
              </a:solidFill>
            </a:rPr>
          </a:br>
          <a:br>
            <a:rPr lang="en-AU" sz="1200" b="0" kern="1200" dirty="0">
              <a:solidFill>
                <a:schemeClr val="tx1">
                  <a:lumMod val="50000"/>
                  <a:lumOff val="50000"/>
                </a:schemeClr>
              </a:solidFill>
            </a:rPr>
          </a:br>
          <a:r>
            <a:rPr lang="en-AU" sz="1200" b="1" kern="1200" dirty="0">
              <a:solidFill>
                <a:srgbClr val="00B0F0"/>
              </a:solidFill>
            </a:rPr>
            <a:t>Clinical Assessment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Gathering subjective &amp; objective patient baseline data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</a:t>
          </a:r>
          <a:r>
            <a:rPr lang="en-AU" sz="1200" b="1" kern="1200" dirty="0">
              <a:solidFill>
                <a:schemeClr val="tx2"/>
              </a:solidFill>
            </a:rPr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Basic Admission Assessment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Adult Initial Patient Assessment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kern="1200" dirty="0">
            <a:solidFill>
              <a:schemeClr val="tx2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kern="1200" dirty="0"/>
        </a:p>
      </dsp:txBody>
      <dsp:txXfrm>
        <a:off x="3743246" y="407079"/>
        <a:ext cx="1922470" cy="1654731"/>
      </dsp:txXfrm>
    </dsp:sp>
    <dsp:sp modelId="{972161FA-578C-4BF7-B4B0-359C51926C5D}">
      <dsp:nvSpPr>
        <dsp:cNvPr id="0" name=""/>
        <dsp:cNvSpPr/>
      </dsp:nvSpPr>
      <dsp:spPr>
        <a:xfrm rot="477471">
          <a:off x="6115302" y="1177095"/>
          <a:ext cx="371705" cy="57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600" kern="1200"/>
        </a:p>
      </dsp:txBody>
      <dsp:txXfrm>
        <a:off x="6115839" y="1283598"/>
        <a:ext cx="260194" cy="342665"/>
      </dsp:txXfrm>
    </dsp:sp>
    <dsp:sp modelId="{CB2D1865-47B2-4B9F-93DD-C918B8207327}">
      <dsp:nvSpPr>
        <dsp:cNvPr id="0" name=""/>
        <dsp:cNvSpPr/>
      </dsp:nvSpPr>
      <dsp:spPr>
        <a:xfrm>
          <a:off x="6458567" y="500602"/>
          <a:ext cx="2685432" cy="2333493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rgbClr val="00B0F0"/>
              </a:solidFill>
            </a:rPr>
            <a:t>Identify Patient Goals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With the Patient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b="1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IPOC – Intended outcomes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50" kern="1200" dirty="0">
            <a:solidFill>
              <a:schemeClr val="tx2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50" kern="1200" dirty="0">
            <a:solidFill>
              <a:schemeClr val="bg1"/>
            </a:solidFill>
          </a:endParaRPr>
        </a:p>
      </dsp:txBody>
      <dsp:txXfrm>
        <a:off x="6851839" y="842334"/>
        <a:ext cx="1898888" cy="1650029"/>
      </dsp:txXfrm>
    </dsp:sp>
    <dsp:sp modelId="{555B2501-065D-437A-A7E6-2F14DF4C1605}">
      <dsp:nvSpPr>
        <dsp:cNvPr id="0" name=""/>
        <dsp:cNvSpPr/>
      </dsp:nvSpPr>
      <dsp:spPr>
        <a:xfrm rot="5640367">
          <a:off x="7613693" y="2681174"/>
          <a:ext cx="193179" cy="57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600" kern="1200"/>
        </a:p>
      </dsp:txBody>
      <dsp:txXfrm rot="10800000">
        <a:off x="7644694" y="2766490"/>
        <a:ext cx="135225" cy="342665"/>
      </dsp:txXfrm>
    </dsp:sp>
    <dsp:sp modelId="{353345A2-F868-4919-B71E-3E5E2E1F41D7}">
      <dsp:nvSpPr>
        <dsp:cNvPr id="0" name=""/>
        <dsp:cNvSpPr/>
      </dsp:nvSpPr>
      <dsp:spPr>
        <a:xfrm>
          <a:off x="6315329" y="3107740"/>
          <a:ext cx="2610773" cy="227579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rgbClr val="00B0F0"/>
              </a:solidFill>
            </a:rPr>
            <a:t>Risk Assessment Diagnosis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Risk Assessment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Actual Diagnosis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</a:t>
          </a:r>
          <a:r>
            <a:rPr lang="en-AU" sz="1200" b="1" kern="1200" dirty="0">
              <a:solidFill>
                <a:schemeClr val="tx2"/>
              </a:solidFill>
            </a:rPr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Adult Risk Assessment</a:t>
          </a:r>
          <a:br>
            <a:rPr lang="en-AU" sz="1200" b="1" kern="1200" dirty="0">
              <a:solidFill>
                <a:schemeClr val="bg1"/>
              </a:solidFill>
            </a:rPr>
          </a:br>
          <a:endParaRPr lang="en-AU" sz="12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697668" y="3441022"/>
        <a:ext cx="1846095" cy="1609226"/>
      </dsp:txXfrm>
    </dsp:sp>
    <dsp:sp modelId="{DCD33AEF-67F8-4E2F-A8E6-1896B445EC9B}">
      <dsp:nvSpPr>
        <dsp:cNvPr id="0" name=""/>
        <dsp:cNvSpPr/>
      </dsp:nvSpPr>
      <dsp:spPr>
        <a:xfrm rot="9768795">
          <a:off x="6106795" y="4387465"/>
          <a:ext cx="264263" cy="57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600" kern="1200"/>
        </a:p>
      </dsp:txBody>
      <dsp:txXfrm rot="10800000">
        <a:off x="6184304" y="4489974"/>
        <a:ext cx="184984" cy="342665"/>
      </dsp:txXfrm>
    </dsp:sp>
    <dsp:sp modelId="{F4AD948A-7043-41D5-A0DB-95A8564925B0}">
      <dsp:nvSpPr>
        <dsp:cNvPr id="0" name=""/>
        <dsp:cNvSpPr/>
      </dsp:nvSpPr>
      <dsp:spPr>
        <a:xfrm>
          <a:off x="3446367" y="3979658"/>
          <a:ext cx="2715739" cy="227421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rgbClr val="00B0F0"/>
              </a:solidFill>
            </a:rPr>
            <a:t>Care Planning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Select Interventions to achieve the  goals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</a:t>
          </a:r>
          <a:r>
            <a:rPr lang="en-AU" sz="1200" b="1" kern="1200" dirty="0">
              <a:solidFill>
                <a:schemeClr val="tx2"/>
              </a:solidFill>
            </a:rPr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b="1" kern="1200" dirty="0">
            <a:solidFill>
              <a:schemeClr val="tx2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Orders, Suggested Plans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Comprehensive Care IPOC</a:t>
          </a:r>
        </a:p>
      </dsp:txBody>
      <dsp:txXfrm>
        <a:off x="3844078" y="4312709"/>
        <a:ext cx="1920317" cy="1608114"/>
      </dsp:txXfrm>
    </dsp:sp>
    <dsp:sp modelId="{F0091559-CE78-4715-88A3-6055ADB95034}">
      <dsp:nvSpPr>
        <dsp:cNvPr id="0" name=""/>
        <dsp:cNvSpPr/>
      </dsp:nvSpPr>
      <dsp:spPr>
        <a:xfrm rot="11483868">
          <a:off x="3038148" y="4512618"/>
          <a:ext cx="371450" cy="57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600" kern="1200"/>
        </a:p>
      </dsp:txBody>
      <dsp:txXfrm rot="10800000">
        <a:off x="3148484" y="4637851"/>
        <a:ext cx="260015" cy="342665"/>
      </dsp:txXfrm>
    </dsp:sp>
    <dsp:sp modelId="{7D2D873E-D382-416C-8E34-5D4E0084DE3A}">
      <dsp:nvSpPr>
        <dsp:cNvPr id="0" name=""/>
        <dsp:cNvSpPr/>
      </dsp:nvSpPr>
      <dsp:spPr>
        <a:xfrm>
          <a:off x="330672" y="3306170"/>
          <a:ext cx="2649811" cy="2351684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>
              <a:solidFill>
                <a:srgbClr val="00B0F0"/>
              </a:solidFill>
            </a:rPr>
            <a:t>Care Delivery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>
              <a:solidFill>
                <a:schemeClr val="bg1"/>
              </a:solidFill>
            </a:rPr>
            <a:t>Direct Care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>
              <a:solidFill>
                <a:schemeClr val="bg1"/>
              </a:solidFill>
            </a:rPr>
            <a:t>Care Compass, iView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>
              <a:solidFill>
                <a:schemeClr val="bg1"/>
              </a:solidFill>
            </a:rPr>
            <a:t>Activities &amp;</a:t>
          </a:r>
          <a:br>
            <a:rPr lang="en-AU" sz="1100" b="1" kern="1200" dirty="0">
              <a:solidFill>
                <a:schemeClr val="bg1"/>
              </a:solidFill>
            </a:rPr>
          </a:br>
          <a:r>
            <a:rPr lang="en-AU" sz="1100" b="1" kern="1200" dirty="0">
              <a:solidFill>
                <a:schemeClr val="bg1"/>
              </a:solidFill>
            </a:rPr>
            <a:t>Interventions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>
            <a:solidFill>
              <a:schemeClr val="bg1"/>
            </a:solidFill>
          </a:endParaRPr>
        </a:p>
      </dsp:txBody>
      <dsp:txXfrm>
        <a:off x="718728" y="3650566"/>
        <a:ext cx="1873699" cy="1662892"/>
      </dsp:txXfrm>
    </dsp:sp>
    <dsp:sp modelId="{669B2AF1-3E4A-4411-B9D0-383246428160}">
      <dsp:nvSpPr>
        <dsp:cNvPr id="0" name=""/>
        <dsp:cNvSpPr/>
      </dsp:nvSpPr>
      <dsp:spPr>
        <a:xfrm rot="16145650">
          <a:off x="1496401" y="2810220"/>
          <a:ext cx="274516" cy="57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600" kern="1200"/>
        </a:p>
      </dsp:txBody>
      <dsp:txXfrm rot="10800000">
        <a:off x="1538229" y="2965614"/>
        <a:ext cx="192161" cy="342665"/>
      </dsp:txXfrm>
    </dsp:sp>
    <dsp:sp modelId="{7F2B8B1C-7BA6-4D1D-9D0A-EBF2AC1AE9FC}">
      <dsp:nvSpPr>
        <dsp:cNvPr id="0" name=""/>
        <dsp:cNvSpPr/>
      </dsp:nvSpPr>
      <dsp:spPr>
        <a:xfrm>
          <a:off x="221110" y="500596"/>
          <a:ext cx="2780532" cy="2371753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rgbClr val="00B0F0"/>
              </a:solidFill>
            </a:rPr>
            <a:t>Evaluation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Confirm the problem is resolved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If the problem is not resolved – reassess the cause of the problem and change the interventions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b="1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Complete in EMR: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Document in IPOC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bg1"/>
              </a:solidFill>
            </a:rPr>
            <a:t>Nursing Progress Shift Note</a:t>
          </a:r>
          <a:br>
            <a:rPr lang="en-AU" sz="1200" kern="1200" dirty="0">
              <a:solidFill>
                <a:schemeClr val="bg1"/>
              </a:solidFill>
            </a:rPr>
          </a:br>
          <a:endParaRPr lang="en-AU" sz="1200" kern="1200" dirty="0">
            <a:solidFill>
              <a:schemeClr val="bg1"/>
            </a:solidFill>
          </a:endParaRPr>
        </a:p>
      </dsp:txBody>
      <dsp:txXfrm>
        <a:off x="628309" y="847931"/>
        <a:ext cx="1966134" cy="1677083"/>
      </dsp:txXfrm>
    </dsp:sp>
    <dsp:sp modelId="{C6214FC1-B50B-4B34-9AE0-A372F5833947}">
      <dsp:nvSpPr>
        <dsp:cNvPr id="0" name=""/>
        <dsp:cNvSpPr/>
      </dsp:nvSpPr>
      <dsp:spPr>
        <a:xfrm rot="21101137">
          <a:off x="3005140" y="1173544"/>
          <a:ext cx="324187" cy="571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600" kern="1200"/>
        </a:p>
      </dsp:txBody>
      <dsp:txXfrm>
        <a:off x="3005651" y="1294798"/>
        <a:ext cx="226931" cy="342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32891-68EC-E44F-842E-0B495622F155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2BCC-B953-074B-8687-D099F22B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intent of the comprehensive care standard is to provide patient centred care and ensure risks of harm are prevented and managed whilst in hospital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2BCC-B953-074B-8687-D099F22B99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62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interventions should be documented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the IPOC to achieve the desired outcomes e.g. falls prevention strategies.</a:t>
            </a:r>
          </a:p>
          <a:p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add the timing of specific interventions that will be visible as a task on care compass for other members of the nursing team caring for the patient as well as referrals to allied health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C9E-693A-4D2C-BC69-E8A9F3440A12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74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Delivering comprehensive care should include relevant clinical disciplines working together in a multidisciplinary team to achieve the goals of care.</a:t>
            </a:r>
          </a:p>
          <a:p>
            <a:r>
              <a:rPr lang="en-AU" dirty="0"/>
              <a:t>Patients, families, carers and other support people are also essential for the delivery of comprehensive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2BCC-B953-074B-8687-D099F22B99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majority of day to day nursing</a:t>
            </a:r>
            <a:r>
              <a:rPr lang="en-AU" baseline="0" dirty="0"/>
              <a:t> &amp; midwifery</a:t>
            </a:r>
            <a:r>
              <a:rPr lang="en-AU" dirty="0"/>
              <a:t> interventions</a:t>
            </a:r>
            <a:r>
              <a:rPr lang="en-AU" baseline="0" dirty="0"/>
              <a:t> are documented via Care Compass, iView and Activities &amp; Interventions.</a:t>
            </a:r>
          </a:p>
          <a:p>
            <a:r>
              <a:rPr lang="en-AU" baseline="0" dirty="0"/>
              <a:t>This includes activities such as vital signs, fluid balance, management of lines and devices </a:t>
            </a:r>
            <a:r>
              <a:rPr lang="en-AU" baseline="0" dirty="0" err="1"/>
              <a:t>etc</a:t>
            </a:r>
            <a:endParaRPr lang="en-AU" baseline="0" dirty="0"/>
          </a:p>
          <a:p>
            <a:r>
              <a:rPr lang="en-AU" baseline="0" dirty="0"/>
              <a:t>Document any variations and discussions with family / carers in the nursing shift progress note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C9E-693A-4D2C-BC69-E8A9F3440A12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6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Review of comprehensive care delivery involves revisiting diagnoses, clinical and personal goals of care to ensure the plan remains</a:t>
            </a:r>
            <a:r>
              <a:rPr lang="en-AU" baseline="0" dirty="0"/>
              <a:t> appropriate and effective</a:t>
            </a:r>
            <a:endParaRPr lang="en-AU" dirty="0"/>
          </a:p>
          <a:p>
            <a:r>
              <a:rPr lang="en-AU" dirty="0"/>
              <a:t>The care plan should be reviewed to identify changes in the patient’s condition, expectations, needs, diagnoses or prognosis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42BCC-B953-074B-8687-D099F22B99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Remember, after an IPOC has been initiated it should be reviewed each shift to ensure it is still relevant to the patient.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done via the Document</a:t>
            </a:r>
            <a:r>
              <a:rPr lang="en-AU" sz="16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Plan tab in the comprehensive care IPOC in the orders section of the EMR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track progress against existing goals, Add the target date to reach the goal. Tick if the goal has been achieved, not achieved or progressing</a:t>
            </a:r>
            <a:r>
              <a:rPr lang="en-AU" sz="16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nursing shift note should also be used to document any variations in care or outcomes </a:t>
            </a:r>
            <a:endParaRPr lang="en-AU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C9E-693A-4D2C-BC69-E8A9F3440A12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7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goal is progressing but requires additional interventions</a:t>
            </a:r>
            <a:r>
              <a:rPr lang="en-AU" sz="16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modify existing goals or interventions , select  the  goal or Intervention, Right click and select modify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nursing shift note should also be used to document any variations in care or outcomes </a:t>
            </a:r>
            <a:endParaRPr lang="en-AU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C9E-693A-4D2C-BC69-E8A9F3440A12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9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add additional goals or interventions , select “Add to Phase” then “Add outcome/Intervention”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nursing shift note should also be used to document any variations in care or outcomes </a:t>
            </a:r>
            <a:endParaRPr lang="en-AU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C9E-693A-4D2C-BC69-E8A9F3440A12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2BCC-B953-074B-8687-D099F22B99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79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2BCC-B953-074B-8687-D099F22B99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Nursing Assessment is where you gather the subjective and objective data related to your patient. </a:t>
            </a:r>
          </a:p>
          <a:p>
            <a:r>
              <a:rPr lang="en-AU" dirty="0"/>
              <a:t>Talking with patients about their needs and preferences helps clarify what is important to them as an individual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2BCC-B953-074B-8687-D099F22B99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8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All patients require documentation completed on admission to identify the patient’s baseline condition.</a:t>
            </a:r>
          </a:p>
          <a:p>
            <a:r>
              <a:rPr lang="en-AU" dirty="0"/>
              <a:t>Admission documentation in the EMR includes:</a:t>
            </a:r>
          </a:p>
          <a:p>
            <a:r>
              <a:rPr lang="en-AU" dirty="0"/>
              <a:t>The Basic Admission Assessment Adult (Vital Signs and Weights)</a:t>
            </a:r>
          </a:p>
          <a:p>
            <a:r>
              <a:rPr lang="en-AU" dirty="0"/>
              <a:t>The Initial Patient Assessment – the questions in the Risk</a:t>
            </a:r>
            <a:r>
              <a:rPr lang="en-AU" baseline="0" dirty="0"/>
              <a:t> Assessments</a:t>
            </a:r>
            <a:r>
              <a:rPr lang="en-AU" dirty="0"/>
              <a:t> contribute to the comprehensive care risk assessment and dashboard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2BCC-B953-074B-8687-D099F22B99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8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Talking with patients about their needs and preferences helps clarify what is important to them as an individual</a:t>
            </a:r>
          </a:p>
          <a:p>
            <a:r>
              <a:rPr lang="en-AU" dirty="0"/>
              <a:t>Complete the “About Me” form to provide the team with information that is important to your patient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2BCC-B953-074B-8687-D099F22B99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Risk screening and assessment are a core part of comprehensive care. As well as identifying clinical issues, they also support decision making about treatment and risk mitigation.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2BCC-B953-074B-8687-D099F22B99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remainder of the comprehensive care risk assessment can be found in the Adult Risk Assessment which is located via the Interactive View and Fluid Balance tab. (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Iview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nursing admission note is found via the nurse view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MPage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C9E-693A-4D2C-BC69-E8A9F3440A12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0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Comprehensive Care IPOC details preventative actions for all risks associated with the comprehensive care standard and should be completed </a:t>
            </a:r>
            <a:r>
              <a:rPr lang="en-AU" b="1" dirty="0"/>
              <a:t>with </a:t>
            </a:r>
            <a:r>
              <a:rPr lang="en-AU" dirty="0"/>
              <a:t>every patient and </a:t>
            </a:r>
            <a:r>
              <a:rPr lang="en-AU" b="1" dirty="0"/>
              <a:t>include patient specific goals</a:t>
            </a:r>
            <a:r>
              <a:rPr lang="en-AU" dirty="0"/>
              <a:t>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2BCC-B953-074B-8687-D099F22B99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Navigate to the Orders Tab in the Table of Contents. Every patient will have a Comprehensive Care IPOC in Suggested Plans.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The individual IPOCs for components such as falls, pressure injuries, delirium, OVA) </a:t>
            </a:r>
            <a:r>
              <a:rPr lang="en-A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only</a:t>
            </a: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 need to be initiated if that problem has already occurred.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Times-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For example:	the</a:t>
            </a:r>
            <a:r>
              <a:rPr lang="en-AU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 falls risk</a:t>
            </a: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 IPOC only needs to be completed if the patient has</a:t>
            </a:r>
            <a:r>
              <a:rPr lang="en-AU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 had a fall</a:t>
            </a:r>
            <a:r>
              <a:rPr lang="en-US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-Roman"/>
              </a:rPr>
              <a:t>Despite the EMR suggesting these IPOCs, there is no need to initiate extra IPOCs unless the problem has actually occurred.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-Roman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C9E-693A-4D2C-BC69-E8A9F3440A12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9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baseline="0" dirty="0">
                <a:effectLst/>
                <a:latin typeface="+mn-lt"/>
                <a:ea typeface="Calibri" panose="020F0502020204030204" pitchFamily="34" charset="0"/>
                <a:cs typeface="Times-Roman"/>
              </a:rPr>
              <a:t>Identifying and setting goals of care in collaboration with the patient, ensures care is individualised.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baseline="0" dirty="0">
                <a:effectLst/>
                <a:latin typeface="+mn-lt"/>
                <a:ea typeface="Calibri" panose="020F0502020204030204" pitchFamily="34" charset="0"/>
                <a:cs typeface="Times-Roman"/>
              </a:rPr>
              <a:t>Having a clear, shared understanding of goals of care is increasingly important when a patient has complex healthcare issues, such as multiple comorbidities or a life-limiting illness.</a:t>
            </a:r>
            <a:endParaRPr lang="en-AU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C9E-693A-4D2C-BC69-E8A9F3440A12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8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751115"/>
            <a:ext cx="6825343" cy="247271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474758"/>
            <a:ext cx="6825343" cy="900455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34AC49-96D2-E542-B60D-AD81A173EE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225" y="5859580"/>
            <a:ext cx="1037978" cy="50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25EF1A-509B-FC43-8D7D-1D8AC6EE94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5855406"/>
            <a:ext cx="1502229" cy="6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7363" y="501706"/>
            <a:ext cx="2969734" cy="5429755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301" y="501706"/>
            <a:ext cx="4629150" cy="542975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3046F72-86C1-FF4D-B89F-2E858C82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48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394713" y="365125"/>
            <a:ext cx="1120637" cy="549498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38842" cy="549498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3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00593"/>
            <a:ext cx="7886700" cy="930274"/>
          </a:xfrm>
        </p:spPr>
        <p:txBody>
          <a:bodyPr>
            <a:noAutofit/>
          </a:bodyPr>
          <a:lstStyle>
            <a:lvl1pPr>
              <a:defRPr>
                <a:solidFill>
                  <a:srgbClr val="2C00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9200"/>
            <a:ext cx="7887600" cy="419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4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38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7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47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60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9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00593"/>
            <a:ext cx="7886700" cy="930274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9200"/>
            <a:ext cx="7886700" cy="419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93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74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48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6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83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6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3285" y="1529418"/>
            <a:ext cx="7484806" cy="1473354"/>
          </a:xfrm>
        </p:spPr>
        <p:txBody>
          <a:bodyPr anchor="t">
            <a:normAutofit/>
          </a:bodyPr>
          <a:lstStyle>
            <a:lvl1pPr algn="l">
              <a:defRPr sz="3525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285" y="3236280"/>
            <a:ext cx="7484806" cy="103485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 fontAlgn="base">
              <a:spcBef>
                <a:spcPct val="0"/>
              </a:spcBef>
              <a:spcAft>
                <a:spcPct val="0"/>
              </a:spcAft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/>
            </a:lvl1pPr>
          </a:lstStyle>
          <a:p>
            <a:pPr>
              <a:defRPr/>
            </a:pPr>
            <a:fld id="{28C767A9-971B-4984-B461-FC4D536C3B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3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08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15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7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FEF3A4-4C4B-7E48-BD64-9AD0C5832D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50" y="1606316"/>
            <a:ext cx="6335767" cy="364536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203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71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00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37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36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08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22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34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3285" y="1529418"/>
            <a:ext cx="7484806" cy="1473354"/>
          </a:xfrm>
        </p:spPr>
        <p:txBody>
          <a:bodyPr anchor="t">
            <a:normAutofit/>
          </a:bodyPr>
          <a:lstStyle>
            <a:lvl1pPr algn="l">
              <a:defRPr sz="3525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285" y="3236280"/>
            <a:ext cx="7484806" cy="103485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 fontAlgn="base">
              <a:spcBef>
                <a:spcPct val="0"/>
              </a:spcBef>
              <a:spcAft>
                <a:spcPct val="0"/>
              </a:spcAft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/>
            </a:lvl1pPr>
          </a:lstStyle>
          <a:p>
            <a:pPr>
              <a:defRPr/>
            </a:pPr>
            <a:fld id="{28C767A9-971B-4984-B461-FC4D536C3B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AFBD0B-4A4A-C443-87DF-36AB7295C6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50" y="1606316"/>
            <a:ext cx="6335767" cy="364536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05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00593"/>
            <a:ext cx="7886700" cy="9302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667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667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1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430867"/>
            <a:ext cx="3868340" cy="612618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50633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430867"/>
            <a:ext cx="3887391" cy="612618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50633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4C1345F-E177-D145-99A1-D142FBAF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73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81ECED6-5C8F-DD49-B1B1-1C7F7417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1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7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0F659FE-6462-CA48-9569-F676B1AA57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887391" y="987426"/>
            <a:ext cx="4627959" cy="4972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178391-6121-6C40-82DD-0CC797804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77078"/>
            <a:ext cx="2949178" cy="16713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E6F70-5DC2-DE47-BBAE-AFC21822C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452554"/>
            <a:ext cx="2949178" cy="35074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8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09200"/>
            <a:ext cx="7886700" cy="419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F76EA-5C8F-3948-BADB-E978B32ED7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215062"/>
            <a:ext cx="9144000" cy="642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7610C2-9324-5C47-9639-D3442F9E72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875021" y="6374159"/>
            <a:ext cx="640329" cy="314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8B98B-148B-384F-9941-D2D75D46110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8650" y="6374159"/>
            <a:ext cx="930729" cy="4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rgbClr val="2C0039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-18097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3pPr>
      <a:lvl4pPr marL="14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4pPr>
      <a:lvl5pPr marL="18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E2D7-DFDD-46B5-95D6-25C9ABE277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fetyandquality.gov.au/publications-and-resources/resource-library/comprehensive-care-element-6-review-and-improve-comprehensive-care-delivery-key-actions-clinicians" TargetMode="External"/><Relationship Id="rId3" Type="http://schemas.openxmlformats.org/officeDocument/2006/relationships/hyperlink" Target="https://www.safetyandquality.gov.au/publications-and-resources/resource-library/comprehensive-care-element-1-clinical-assessment-and-diagnosis-key-actions-clinicians" TargetMode="External"/><Relationship Id="rId7" Type="http://schemas.openxmlformats.org/officeDocument/2006/relationships/hyperlink" Target="https://www.safetyandquality.gov.au/publications-and-resources/resource-library/comprehensive-care-element-5-deliver-comprehensive-care-key-actions-clinicia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fetyandquality.gov.au/publications-and-resources/resource-library/comprehensive-care-element-4-develop-single-comprehensive-care-plan-key-actions-clinicians" TargetMode="External"/><Relationship Id="rId5" Type="http://schemas.openxmlformats.org/officeDocument/2006/relationships/hyperlink" Target="https://www.safetyandquality.gov.au/publications-and-resources/resource-library/comprehensive-care-element-3-risk-screening-and-assessment-key-actions-clinicians" TargetMode="External"/><Relationship Id="rId10" Type="http://schemas.openxmlformats.org/officeDocument/2006/relationships/hyperlink" Target="https://www.safetyandquality.gov.au/publications-and-resources/resource-library/comprehensive-care-delivery-overview-clinicians" TargetMode="External"/><Relationship Id="rId4" Type="http://schemas.openxmlformats.org/officeDocument/2006/relationships/hyperlink" Target="https://www.safetyandquality.gov.au/publications-and-resources/resource-library/comprehensive-care-element-2-identifying-goals-care-tips-clinicians" TargetMode="External"/><Relationship Id="rId9" Type="http://schemas.openxmlformats.org/officeDocument/2006/relationships/hyperlink" Target="https://www.safetyandquality.gov.au/publications-and-resources/resource-library/components-comprehensive-care-plan-information-clinicia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0E2C-1F00-824F-975E-FF8E5816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33" y="2821455"/>
            <a:ext cx="7679327" cy="2472718"/>
          </a:xfrm>
        </p:spPr>
        <p:txBody>
          <a:bodyPr/>
          <a:lstStyle/>
          <a:p>
            <a:r>
              <a:rPr lang="en-AU" dirty="0"/>
              <a:t>ESSENTIAL ELEMENTS OF COMPREHENSIVE NURSING CARE  </a:t>
            </a:r>
            <a:br>
              <a:rPr lang="en-AU" dirty="0"/>
            </a:br>
            <a:br>
              <a:rPr lang="en-AU" dirty="0"/>
            </a:b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ADDE0-8C8B-B046-B5D6-298B9C2C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5158596"/>
            <a:ext cx="6825343" cy="672114"/>
          </a:xfrm>
        </p:spPr>
        <p:txBody>
          <a:bodyPr>
            <a:normAutofit/>
          </a:bodyPr>
          <a:lstStyle/>
          <a:p>
            <a:endParaRPr lang="en-AU" dirty="0"/>
          </a:p>
          <a:p>
            <a:pPr algn="r"/>
            <a:r>
              <a:rPr lang="en-AU" dirty="0"/>
              <a:t>July 2023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615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07980" y="83402"/>
            <a:ext cx="37356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Document Patient Goals and intended outcomes in the  (IPOC)</a:t>
            </a:r>
            <a:endParaRPr lang="en-A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08" y="508004"/>
            <a:ext cx="4979989" cy="3375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175" r="10387" b="-2279"/>
          <a:stretch/>
        </p:blipFill>
        <p:spPr>
          <a:xfrm>
            <a:off x="229108" y="3883146"/>
            <a:ext cx="5340407" cy="28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7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8874" y="83402"/>
            <a:ext cx="30451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Document Planned Interventions in the (IPOC)</a:t>
            </a:r>
            <a:endParaRPr lang="en-A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98543" cy="274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9873"/>
            <a:ext cx="6486525" cy="41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 txBox="1">
            <a:spLocks/>
          </p:cNvSpPr>
          <p:nvPr/>
        </p:nvSpPr>
        <p:spPr>
          <a:xfrm>
            <a:off x="335352" y="190731"/>
            <a:ext cx="8179998" cy="715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rgbClr val="2C0039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Deliver Comprehensive Care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750330"/>
            <a:ext cx="90577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/>
              <a:t>Key actions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Deliver person-centred care that is appropriate for the patient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Work collaboratively in a multidisciplinary team to achieve the patient’s goals ■ Care for the patient in a dynamic and individualised way, 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Involve family, carers and support people in in alignment with patient wishes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44071-363F-4E68-9F02-89087807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5"/>
          <a:stretch/>
        </p:blipFill>
        <p:spPr>
          <a:xfrm>
            <a:off x="7394672" y="39917"/>
            <a:ext cx="809625" cy="698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9C617-31E2-4ABF-A4F8-33E79DF6B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112" y="35678"/>
            <a:ext cx="809625" cy="63817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3514"/>
              </p:ext>
            </p:extLst>
          </p:nvPr>
        </p:nvGraphicFramePr>
        <p:xfrm>
          <a:off x="1" y="4170556"/>
          <a:ext cx="9143999" cy="200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721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3912" y="4534829"/>
            <a:ext cx="4460488" cy="165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AU" dirty="0">
              <a:latin typeface="Helvetic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82553"/>
            <a:ext cx="4724399" cy="206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Assess cognition and screen for delirium every shift</a:t>
            </a:r>
            <a:b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Manage continence, such as toilet frequently</a:t>
            </a:r>
            <a:b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Implement fall injury prevention strategies where indicated.</a:t>
            </a:r>
            <a:b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Ensure consistent communication between care providers. </a:t>
            </a:r>
            <a:b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Provide a call bell to patients to contact nurses for assistance.</a:t>
            </a:r>
            <a:b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Protocol in place to address extra precautions needed for patients with cognitive impairment.</a:t>
            </a:r>
            <a:b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Implement skin protection strategies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Head to Toe skin assessment every shift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351" y="4185358"/>
            <a:ext cx="4724399" cy="212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12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1200" b="1" dirty="0">
                <a:solidFill>
                  <a:schemeClr val="bg1"/>
                </a:solidFill>
              </a:rPr>
              <a:t>Patient and family input where feasible</a:t>
            </a:r>
          </a:p>
          <a:p>
            <a:pPr marL="171450" lvl="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Identify and treat reversible causes of incontinence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Assistance for patients who wear hearing and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visual aids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Correct dehydration, malnutrition and constipation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Regular pain assessment and management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-Regular reorientation and reassurance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-Help with feeding, oral supplements and/or nutrition support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Regular repositioning</a:t>
            </a:r>
          </a:p>
          <a:p>
            <a:pPr lvl="0" algn="ctr">
              <a:lnSpc>
                <a:spcPct val="107000"/>
              </a:lnSpc>
            </a:pPr>
            <a:endParaRPr lang="en-AU" sz="1200" b="1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4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208394" y="298844"/>
          <a:ext cx="3988356" cy="390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t="445" r="42872" b="1"/>
          <a:stretch/>
        </p:blipFill>
        <p:spPr>
          <a:xfrm>
            <a:off x="5189011" y="1405072"/>
            <a:ext cx="2634109" cy="2559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-1" y="6457"/>
            <a:ext cx="8393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Nursing Interventions</a:t>
            </a:r>
            <a:endParaRPr lang="en-A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4727" y="4244796"/>
            <a:ext cx="2736972" cy="900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665" y="5234558"/>
            <a:ext cx="6248400" cy="1457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7486" y="4820621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2782" y="4973021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724" y="4635955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4591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 txBox="1">
            <a:spLocks/>
          </p:cNvSpPr>
          <p:nvPr/>
        </p:nvSpPr>
        <p:spPr>
          <a:xfrm>
            <a:off x="335352" y="190731"/>
            <a:ext cx="8179998" cy="715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rgbClr val="2C0039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0039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 Review Comprehensive Care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0039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20" y="762532"/>
            <a:ext cx="9057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2C0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actions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2C0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■ Review comprehensive care delivery with the patient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2C0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■ Be responsive and alert to changes in the patient’s circumstances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2C0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■ Work collaboratively with the multidisciplinary team to review and communicate changes in the patient’s circumstances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2C0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■ Involve family, carers and support people in alignment with patient’s wishes.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6" y="-33338"/>
            <a:ext cx="838200" cy="695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26" y="0"/>
            <a:ext cx="714375" cy="628650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6F6AFBE-5E0F-4539-8A7A-6193AD567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3728"/>
              </p:ext>
            </p:extLst>
          </p:nvPr>
        </p:nvGraphicFramePr>
        <p:xfrm>
          <a:off x="0" y="4304371"/>
          <a:ext cx="9144001" cy="190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1">
                  <a:extLst>
                    <a:ext uri="{9D8B030D-6E8A-4147-A177-3AD203B41FA5}">
                      <a16:colId xmlns:a16="http://schemas.microsoft.com/office/drawing/2014/main" val="1408081999"/>
                    </a:ext>
                  </a:extLst>
                </a:gridCol>
              </a:tblGrid>
              <a:tr h="190211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8878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D1AA31F-E549-48FD-91CD-6797FF154A39}"/>
              </a:ext>
            </a:extLst>
          </p:cNvPr>
          <p:cNvSpPr txBox="1"/>
          <p:nvPr/>
        </p:nvSpPr>
        <p:spPr>
          <a:xfrm>
            <a:off x="143308" y="4378267"/>
            <a:ext cx="4411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</a:rPr>
              <a:t>Monitor the effectiveness of fall prevention strategies, and</a:t>
            </a:r>
          </a:p>
          <a:p>
            <a:pPr algn="ctr"/>
            <a:r>
              <a:rPr lang="en-AU" sz="1200" b="1" dirty="0">
                <a:solidFill>
                  <a:schemeClr val="bg1"/>
                </a:solidFill>
              </a:rPr>
              <a:t>reassess if fall occurs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Monitor the effectiveness of delirium prevention strategies, and reassess if delirium occurs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Monitor the effectiveness of malnutrition prevention strategies and reassess if malnutrition occurs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Monitor the effectiveness of incontinence prevention strategies and reassess if persistent incontinence occurs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F4DE68-9DA2-43EA-87C1-0E2762A4BC4B}"/>
              </a:ext>
            </a:extLst>
          </p:cNvPr>
          <p:cNvSpPr txBox="1"/>
          <p:nvPr/>
        </p:nvSpPr>
        <p:spPr>
          <a:xfrm>
            <a:off x="4861932" y="4414090"/>
            <a:ext cx="4222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Put referrals in place to address deconditioning 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Review regarding resolution of delirium or the</a:t>
            </a:r>
          </a:p>
          <a:p>
            <a:pPr algn="ctr"/>
            <a:r>
              <a:rPr lang="en-AU" sz="1200" b="1" dirty="0">
                <a:solidFill>
                  <a:schemeClr val="bg1"/>
                </a:solidFill>
              </a:rPr>
              <a:t>emergency of ongoing cognitive impairment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Shift by shift pressure injury risk assessment, at least weekly pressure injury healing assessment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Provide information for patient and GP upon</a:t>
            </a:r>
          </a:p>
          <a:p>
            <a:pPr algn="ctr"/>
            <a:r>
              <a:rPr lang="en-AU" sz="1200" b="1" dirty="0">
                <a:solidFill>
                  <a:schemeClr val="bg1"/>
                </a:solidFill>
              </a:rPr>
              <a:t>discharge</a:t>
            </a:r>
          </a:p>
        </p:txBody>
      </p:sp>
    </p:spTree>
    <p:extLst>
      <p:ext uri="{BB962C8B-B14F-4D97-AF65-F5344CB8AC3E}">
        <p14:creationId xmlns:p14="http://schemas.microsoft.com/office/powerpoint/2010/main" val="208255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93856" y="740459"/>
          <a:ext cx="4846134" cy="218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-1" y="6457"/>
            <a:ext cx="80570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care plan (IPOC)</a:t>
            </a:r>
            <a:endParaRPr lang="en-A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77028" r="52366"/>
          <a:stretch/>
        </p:blipFill>
        <p:spPr>
          <a:xfrm>
            <a:off x="6251365" y="1527716"/>
            <a:ext cx="2424283" cy="421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377" y="3641360"/>
            <a:ext cx="5410200" cy="1647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5300" y="3558195"/>
            <a:ext cx="3176411" cy="21003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7980" y="1552570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8827" y="2920720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319" y="5289185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0038" y="5852894"/>
            <a:ext cx="2643495" cy="869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437804" y="6103125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50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93856" y="584181"/>
          <a:ext cx="4690017" cy="209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-1" y="6457"/>
            <a:ext cx="80570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care plan (IPOC)</a:t>
            </a:r>
            <a:endParaRPr lang="en-A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76419" r="53900"/>
          <a:stretch/>
        </p:blipFill>
        <p:spPr>
          <a:xfrm>
            <a:off x="5504234" y="1106704"/>
            <a:ext cx="2346224" cy="432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56" y="2996925"/>
            <a:ext cx="6181779" cy="3797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366" y="6318404"/>
            <a:ext cx="2720898" cy="47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6020" y="3396217"/>
            <a:ext cx="852700" cy="267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8410" y="1169535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4009" y="3331282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4838" y="5149816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9752" y="1779375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7646" y="5686559"/>
            <a:ext cx="2643495" cy="869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5635" y="2218720"/>
            <a:ext cx="2447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-1" y="740459"/>
          <a:ext cx="4678866" cy="220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-1" y="6457"/>
            <a:ext cx="80570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care plan (IPOC)</a:t>
            </a:r>
            <a:endParaRPr lang="en-A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78" y="2481091"/>
            <a:ext cx="2643495" cy="869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t="77028" r="52366"/>
          <a:stretch/>
        </p:blipFill>
        <p:spPr>
          <a:xfrm>
            <a:off x="6251365" y="1527716"/>
            <a:ext cx="2424283" cy="421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56" y="3937963"/>
            <a:ext cx="5410200" cy="1647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679" y="5765792"/>
            <a:ext cx="3619500" cy="83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7980" y="1552570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1044" y="2816198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85" y="5877729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7980" y="4513161"/>
            <a:ext cx="25812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1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62552CF-0D35-4399-A21E-DE7815E20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716286"/>
              </p:ext>
            </p:extLst>
          </p:nvPr>
        </p:nvGraphicFramePr>
        <p:xfrm>
          <a:off x="0" y="0"/>
          <a:ext cx="9144000" cy="677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43923" y="2676292"/>
            <a:ext cx="3412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Essential Elements of </a:t>
            </a:r>
          </a:p>
          <a:p>
            <a:r>
              <a:rPr lang="en-US" sz="2400" b="1" dirty="0"/>
              <a:t>Comprehensive Care</a:t>
            </a:r>
            <a:endParaRPr lang="en-AU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 txBox="1">
            <a:spLocks/>
          </p:cNvSpPr>
          <p:nvPr/>
        </p:nvSpPr>
        <p:spPr>
          <a:xfrm>
            <a:off x="335352" y="190731"/>
            <a:ext cx="8179998" cy="715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rgbClr val="2C0039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References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750330"/>
            <a:ext cx="9057736" cy="537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1100" b="1" dirty="0">
                <a:hlinkClick r:id="rId3"/>
              </a:rPr>
              <a:t>https://www.safetyandquality.gov.au/publications-and-resources/resource-library/implementing-comprehensive-care-standard-deliver-comprehensive-care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1100" b="1" dirty="0">
                <a:hlinkClick r:id="rId3"/>
              </a:rPr>
              <a:t>https://www.safetyandquality.gov.au/publications-and-resources/resource-library/comprehensive-care-element-1-clinical-assessment-and-diagnosis-key-actions-clinicians</a:t>
            </a:r>
            <a:endParaRPr lang="en-AU" sz="11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1100" b="1" dirty="0">
                <a:hlinkClick r:id="rId4"/>
              </a:rPr>
              <a:t>https://www.safetyandquality.gov.au/publications-and-resources/resource-library/comprehensive-care-element-2-identifying-goals-care-tips-clinicians</a:t>
            </a:r>
            <a:endParaRPr lang="en-AU" sz="11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1100" b="1" dirty="0">
                <a:hlinkClick r:id="rId5"/>
              </a:rPr>
              <a:t>https://www.safetyandquality.gov.au/publications-and-resources/resource-library/comprehensive-care-element-3-risk-screening-and-assessment-key-actions-clinicians</a:t>
            </a:r>
            <a:endParaRPr lang="en-AU" sz="11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1100" b="1" dirty="0">
                <a:hlinkClick r:id="rId6"/>
              </a:rPr>
              <a:t>https://www.safetyandquality.gov.au/publications-and-resources/resource-library/comprehensive-care-element-4-develop-single-comprehensive-care-plan-key-actions-clinicians</a:t>
            </a:r>
            <a:endParaRPr lang="en-AU" sz="11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1100" b="1" dirty="0">
                <a:hlinkClick r:id="rId7"/>
              </a:rPr>
              <a:t>https://www.safetyandquality.gov.au/publications-and-resources/resource-library/comprehensive-care-element-5-deliver-comprehensive-care-key-actions-clinicians</a:t>
            </a:r>
            <a:endParaRPr lang="en-AU" sz="11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1100" b="1" dirty="0">
                <a:hlinkClick r:id="rId8"/>
              </a:rPr>
              <a:t>https://www.safetyandquality.gov.au/publications-and-resources/resource-library/comprehensive-care-element-6-review-and-improve-comprehensive-care-delivery-key-actions-clinicians</a:t>
            </a:r>
            <a:endParaRPr lang="en-AU" sz="11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1100" b="1" dirty="0">
                <a:hlinkClick r:id="rId9"/>
              </a:rPr>
              <a:t>https://www.safetyandquality.gov.au/publications-and-resources/resource-library/components-comprehensive-care-plan-information-clinicians</a:t>
            </a:r>
            <a:endParaRPr lang="en-AU" sz="11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1100" b="1" dirty="0">
                <a:hlinkClick r:id="rId10"/>
              </a:rPr>
              <a:t>https://www.safetyandquality.gov.au/publications-and-resources/resource-library/comprehensive-care-delivery-overview-clinicians</a:t>
            </a:r>
            <a:endParaRPr lang="en-AU" sz="11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AU" sz="11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26001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57" b="683"/>
          <a:stretch/>
        </p:blipFill>
        <p:spPr>
          <a:xfrm>
            <a:off x="1388852" y="491538"/>
            <a:ext cx="6159260" cy="56414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52" y="35456"/>
            <a:ext cx="7886700" cy="930274"/>
          </a:xfrm>
        </p:spPr>
        <p:txBody>
          <a:bodyPr/>
          <a:lstStyle/>
          <a:p>
            <a:pPr algn="ctr"/>
            <a:r>
              <a:rPr lang="en-US" dirty="0"/>
              <a:t>Essential Elements of Comprehensive Care</a:t>
            </a:r>
          </a:p>
        </p:txBody>
      </p:sp>
    </p:spTree>
    <p:extLst>
      <p:ext uri="{BB962C8B-B14F-4D97-AF65-F5344CB8AC3E}">
        <p14:creationId xmlns:p14="http://schemas.microsoft.com/office/powerpoint/2010/main" val="383411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 txBox="1">
            <a:spLocks/>
          </p:cNvSpPr>
          <p:nvPr/>
        </p:nvSpPr>
        <p:spPr>
          <a:xfrm>
            <a:off x="335352" y="190731"/>
            <a:ext cx="8179998" cy="6977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rgbClr val="2C0039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Clinical Assessment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287" y="750330"/>
            <a:ext cx="88334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/>
              <a:t>Key actions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Use person-centred approaches to discuss current status and conditions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Consider the patient’s health literacy, and tailor your communication style 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 Apply clinical reasoning to reach conclusions about nursing care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Use the provisional diagnoses and assessment to inform care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Include the results of the clinical assessment and interventions in the comprehensive care plan.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868" r="669" b="2615"/>
          <a:stretch/>
        </p:blipFill>
        <p:spPr>
          <a:xfrm>
            <a:off x="4427034" y="3694563"/>
            <a:ext cx="4630702" cy="2416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277" y="36100"/>
            <a:ext cx="933450" cy="63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575" y="17050"/>
            <a:ext cx="7334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6456"/>
            <a:ext cx="83848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Document the Patient Assessment</a:t>
            </a:r>
            <a:endParaRPr lang="en-AU" sz="3000" b="1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475" y="3493698"/>
            <a:ext cx="5837736" cy="217145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458580" y="2484408"/>
            <a:ext cx="1926294" cy="339483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9475" y="1159951"/>
            <a:ext cx="3372190" cy="1734250"/>
            <a:chOff x="2698663" y="-188951"/>
            <a:chExt cx="3257008" cy="1537849"/>
          </a:xfrm>
          <a:solidFill>
            <a:srgbClr val="002060"/>
          </a:solidFill>
        </p:grpSpPr>
        <p:sp>
          <p:nvSpPr>
            <p:cNvPr id="9" name="Rounded Rectangle 8"/>
            <p:cNvSpPr/>
            <p:nvPr/>
          </p:nvSpPr>
          <p:spPr>
            <a:xfrm>
              <a:off x="2698663" y="-188951"/>
              <a:ext cx="3257008" cy="1537849"/>
            </a:xfrm>
            <a:prstGeom prst="round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73735" y="-113879"/>
              <a:ext cx="3106864" cy="13877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5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5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Gather subjective &amp; objective patient baseline data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8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b="1" kern="1200" dirty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 in EMR: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Basic Admission Assessment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Adult Initial Patient Assessment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1926" y="4877302"/>
            <a:ext cx="4952106" cy="7878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4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 txBox="1">
            <a:spLocks/>
          </p:cNvSpPr>
          <p:nvPr/>
        </p:nvSpPr>
        <p:spPr>
          <a:xfrm>
            <a:off x="335352" y="190731"/>
            <a:ext cx="8179998" cy="6977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rgbClr val="2C0039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Goal Planning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287" y="750330"/>
            <a:ext cx="88334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/>
              <a:t>Key actions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Use person-centred approaches to discuss patient goals of care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Consider the patient’s health literacy, and tailor your communication style 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Use the about me form to understand key items of importance for our patients/consumers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Identify who the patient/consumer wants involved in discussions, interventions and goal planning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 Use the patient goals to inform the comprehensive care plan (IPOC)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Document and communicate the patient goals discussion.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1" y="4363387"/>
            <a:ext cx="1207698" cy="1803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406" y="21812"/>
            <a:ext cx="676275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574" y="81049"/>
            <a:ext cx="8763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 txBox="1">
            <a:spLocks/>
          </p:cNvSpPr>
          <p:nvPr/>
        </p:nvSpPr>
        <p:spPr>
          <a:xfrm>
            <a:off x="378701" y="190731"/>
            <a:ext cx="8179998" cy="930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rgbClr val="2C0039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Risk Assessment &amp; Diagnosis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211" y="750330"/>
            <a:ext cx="89685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/>
              <a:t>Key actions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Discuss personal factors with patients that might contribute to risk of harm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Use risk assessment approaches to mitigate risks and improve patient care 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Use clinical judgement to inform decisions about potential risks of harm, and actions to mitigate risk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Document and communicate the risk assessment processes and actions in the comprehensive care plan.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F9DCEE-1996-4B88-96F3-A4B0EB0E5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361351" y="48940"/>
            <a:ext cx="696385" cy="709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526" y="26575"/>
            <a:ext cx="885825" cy="638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BCABE-70B1-4990-98FA-BCCEE03EAB86}"/>
              </a:ext>
            </a:extLst>
          </p:cNvPr>
          <p:cNvSpPr txBox="1"/>
          <p:nvPr/>
        </p:nvSpPr>
        <p:spPr>
          <a:xfrm>
            <a:off x="4455470" y="4400103"/>
            <a:ext cx="4688529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/>
            <a:r>
              <a:rPr lang="en-AU" sz="1400" b="1" dirty="0">
                <a:solidFill>
                  <a:sysClr val="windowText" lastClr="000000"/>
                </a:solidFill>
              </a:rPr>
              <a:t>Identify additional risk factors such as:</a:t>
            </a:r>
            <a:br>
              <a:rPr lang="en-AU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Agitation or impaired judgement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Communication issues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Requiring End of Life Care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Frequency or need for assisted toileting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Previous falls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Prescription drugs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Older age/ frailty / reduced mobility</a:t>
            </a:r>
            <a:br>
              <a:rPr lang="en-AU" sz="1200" b="1" dirty="0">
                <a:solidFill>
                  <a:schemeClr val="bg1"/>
                </a:solidFill>
              </a:rPr>
            </a:br>
            <a:r>
              <a:rPr lang="en-AU" sz="1200" b="1" dirty="0">
                <a:solidFill>
                  <a:schemeClr val="bg1"/>
                </a:solidFill>
              </a:rPr>
              <a:t>- Underlying chronic disease</a:t>
            </a:r>
            <a:endParaRPr lang="en-A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D9C0F-6EDB-46B5-9E92-878E17701E4D}"/>
              </a:ext>
            </a:extLst>
          </p:cNvPr>
          <p:cNvSpPr txBox="1"/>
          <p:nvPr/>
        </p:nvSpPr>
        <p:spPr>
          <a:xfrm>
            <a:off x="1" y="4400103"/>
            <a:ext cx="445547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algn="ctr"/>
            <a:r>
              <a:rPr lang="en-AU" sz="1400" b="1" dirty="0">
                <a:effectLst/>
                <a:ea typeface="Times New Roman" panose="02020603050405020304" pitchFamily="18" charset="0"/>
              </a:rPr>
              <a:t>Conduct a comprehensive risk assessment</a:t>
            </a:r>
          </a:p>
          <a:p>
            <a:pPr marL="457200" algn="ctr"/>
            <a:endParaRPr lang="en-AU" sz="1400" dirty="0">
              <a:effectLst/>
              <a:ea typeface="Times New Roman" panose="02020603050405020304" pitchFamily="18" charset="0"/>
            </a:endParaRPr>
          </a:p>
          <a:p>
            <a:pPr marL="628650" indent="-171450" algn="ctr">
              <a:buFontTx/>
              <a:buChar char="-"/>
            </a:pPr>
            <a: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Delirium / confusion</a:t>
            </a:r>
            <a:b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- Pressure Injury</a:t>
            </a:r>
            <a:b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- Nutrition</a:t>
            </a:r>
            <a:b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- Continence</a:t>
            </a:r>
            <a:b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- Falls</a:t>
            </a:r>
            <a:b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- OVA</a:t>
            </a:r>
            <a:b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</a:br>
            <a:r>
              <a:rPr lang="en-AU" sz="12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- Self-harm and suicide</a:t>
            </a:r>
          </a:p>
        </p:txBody>
      </p:sp>
    </p:spTree>
    <p:extLst>
      <p:ext uri="{BB962C8B-B14F-4D97-AF65-F5344CB8AC3E}">
        <p14:creationId xmlns:p14="http://schemas.microsoft.com/office/powerpoint/2010/main" val="258311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0904842"/>
              </p:ext>
            </p:extLst>
          </p:nvPr>
        </p:nvGraphicFramePr>
        <p:xfrm>
          <a:off x="149621" y="935645"/>
          <a:ext cx="4438679" cy="2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8"/>
          <a:srcRect r="38623" b="34258"/>
          <a:stretch/>
        </p:blipFill>
        <p:spPr>
          <a:xfrm>
            <a:off x="5328055" y="1398735"/>
            <a:ext cx="3307940" cy="1105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376851" y="2119340"/>
            <a:ext cx="3259144" cy="4215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sz="135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5366" y="3052727"/>
            <a:ext cx="1693318" cy="775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645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Document Risk Assessment &amp; Nursing Diagnosis</a:t>
            </a:r>
            <a:endParaRPr lang="en-A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493" y="4063144"/>
            <a:ext cx="8393502" cy="2553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8960" y="3693812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8684" y="3440282"/>
            <a:ext cx="299899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993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 txBox="1">
            <a:spLocks/>
          </p:cNvSpPr>
          <p:nvPr/>
        </p:nvSpPr>
        <p:spPr>
          <a:xfrm>
            <a:off x="335352" y="190731"/>
            <a:ext cx="8179998" cy="715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rgbClr val="2C0039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Develop a Comprehensive </a:t>
            </a:r>
          </a:p>
          <a:p>
            <a:pPr algn="ctr"/>
            <a:r>
              <a:rPr lang="en-US" dirty="0"/>
              <a:t>Care Plan (IPOC)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715157"/>
            <a:ext cx="90577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/>
              <a:t>Key actions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Use interventions and risk mitigation strategies to improve patient outcomes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Engage with the multidisciplinary team and communicate effectively to plan the patient’s care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Include patients, family, carers and support people in comprehensive care planning and alignment with patient goals of care 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■ Ensure information in the comprehensive care plan is current, accurate, relevant and succinct.</a:t>
            </a:r>
          </a:p>
          <a:p>
            <a:pPr>
              <a:lnSpc>
                <a:spcPct val="150000"/>
              </a:lnSpc>
            </a:pPr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99A993-2321-40C3-AD66-1671040D3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993" y="36186"/>
            <a:ext cx="785006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218" y="16905"/>
            <a:ext cx="866775" cy="733425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7CCDC62-C4E5-4766-AA12-4A699E7D1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790447"/>
              </p:ext>
            </p:extLst>
          </p:nvPr>
        </p:nvGraphicFramePr>
        <p:xfrm>
          <a:off x="0" y="4491992"/>
          <a:ext cx="9143999" cy="172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3184276983"/>
                    </a:ext>
                  </a:extLst>
                </a:gridCol>
              </a:tblGrid>
              <a:tr h="172593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2982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CF67AD5-F6CE-46D0-BB0F-ECACF7D4B76E}"/>
              </a:ext>
            </a:extLst>
          </p:cNvPr>
          <p:cNvSpPr txBox="1"/>
          <p:nvPr/>
        </p:nvSpPr>
        <p:spPr>
          <a:xfrm>
            <a:off x="262890" y="4515204"/>
            <a:ext cx="4309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Develop an Individualised, comprehensive plan</a:t>
            </a:r>
          </a:p>
          <a:p>
            <a:pPr algn="ctr"/>
            <a:endParaRPr lang="en-AU" sz="1200" b="1" dirty="0"/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Goals of treatment consistent with patient’s values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Specific nursing interventions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Allied health interventions as required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Clinical Observations and frequency of monitoring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Specialist assistance as required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BEC10-1266-4C7C-A236-D6E8A6DC06C6}"/>
              </a:ext>
            </a:extLst>
          </p:cNvPr>
          <p:cNvSpPr txBox="1"/>
          <p:nvPr/>
        </p:nvSpPr>
        <p:spPr>
          <a:xfrm>
            <a:off x="4660850" y="4491992"/>
            <a:ext cx="439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Minimum Strategies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Safety Check every shift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Head to Toe skin assessment every shift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Falls assessment every day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Monitor for changes in behaviour /Cognition every shift</a:t>
            </a:r>
          </a:p>
          <a:p>
            <a:pPr marL="171450" indent="-171450" algn="ctr">
              <a:buFontTx/>
              <a:buChar char="-"/>
            </a:pPr>
            <a:r>
              <a:rPr lang="en-AU" sz="1200" b="1" dirty="0">
                <a:solidFill>
                  <a:schemeClr val="bg1"/>
                </a:solidFill>
              </a:rPr>
              <a:t>Encourage mobility as appropriate e.g. sit out of bed,</a:t>
            </a:r>
          </a:p>
          <a:p>
            <a:pPr algn="ctr"/>
            <a:r>
              <a:rPr lang="en-AU" sz="1200" b="1" dirty="0">
                <a:solidFill>
                  <a:schemeClr val="bg1"/>
                </a:solidFill>
              </a:rPr>
              <a:t>change into day clothes</a:t>
            </a:r>
          </a:p>
          <a:p>
            <a:pPr algn="ctr"/>
            <a:r>
              <a:rPr lang="en-AU" sz="1200" b="1" dirty="0">
                <a:solidFill>
                  <a:schemeClr val="bg1"/>
                </a:solidFill>
              </a:rPr>
              <a:t>- Regular repositioning if reduced mobility </a:t>
            </a:r>
          </a:p>
          <a:p>
            <a:pPr marL="171450" indent="-171450" algn="ctr">
              <a:buFontTx/>
              <a:buChar char="-"/>
            </a:pP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0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349368" y="1099065"/>
          <a:ext cx="4066515" cy="3751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20770" y="83401"/>
            <a:ext cx="8712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the Comprehensive Care Plan (IPOC)</a:t>
            </a:r>
            <a:endParaRPr lang="en-A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2334" y="4140679"/>
            <a:ext cx="5249886" cy="189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2732" y="3956013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0100" y="5661788"/>
            <a:ext cx="31223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901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rsing &amp; Midwifery">
      <a:dk1>
        <a:srgbClr val="2C0038"/>
      </a:dk1>
      <a:lt1>
        <a:srgbClr val="FFFFFF"/>
      </a:lt1>
      <a:dk2>
        <a:srgbClr val="28386F"/>
      </a:dk2>
      <a:lt2>
        <a:srgbClr val="E7E6E6"/>
      </a:lt2>
      <a:accent1>
        <a:srgbClr val="00AEEF"/>
      </a:accent1>
      <a:accent2>
        <a:srgbClr val="812890"/>
      </a:accent2>
      <a:accent3>
        <a:srgbClr val="00CFF1"/>
      </a:accent3>
      <a:accent4>
        <a:srgbClr val="D80B8C"/>
      </a:accent4>
      <a:accent5>
        <a:srgbClr val="1B69A5"/>
      </a:accent5>
      <a:accent6>
        <a:srgbClr val="A5A5A5"/>
      </a:accent6>
      <a:hlink>
        <a:srgbClr val="00AEEF"/>
      </a:hlink>
      <a:folHlink>
        <a:srgbClr val="00AE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2337</TotalTime>
  <Words>2153</Words>
  <Application>Microsoft Office PowerPoint</Application>
  <PresentationFormat>On-screen Show (4:3)</PresentationFormat>
  <Paragraphs>275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Times New Roman</vt:lpstr>
      <vt:lpstr>Times-Roman</vt:lpstr>
      <vt:lpstr>Office Theme</vt:lpstr>
      <vt:lpstr>1_Office Theme</vt:lpstr>
      <vt:lpstr>2_Office Theme</vt:lpstr>
      <vt:lpstr>ESSENTIAL ELEMENTS OF COMPREHENSIVE NURSING CARE    </vt:lpstr>
      <vt:lpstr>Essential Elements of Comprehensive Care</vt:lpstr>
      <vt:lpstr>PowerPoint Presentation</vt:lpstr>
      <vt:lpstr> 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Crowe, Shane</cp:lastModifiedBy>
  <cp:revision>204</cp:revision>
  <dcterms:created xsi:type="dcterms:W3CDTF">2020-05-07T04:35:59Z</dcterms:created>
  <dcterms:modified xsi:type="dcterms:W3CDTF">2023-08-16T11:04:06Z</dcterms:modified>
</cp:coreProperties>
</file>