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3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375" r:id="rId3"/>
  </p:sldIdLst>
  <p:sldSz cx="9144000" cy="6858000" type="screen4x3"/>
  <p:notesSz cx="6797675" cy="9926638"/>
  <p:defaultTextStyle>
    <a:defPPr>
      <a:defRPr lang="en-A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547"/>
    <a:srgbClr val="87189D"/>
    <a:srgbClr val="660066"/>
    <a:srgbClr val="808080"/>
    <a:srgbClr val="004EA8"/>
    <a:srgbClr val="D50032"/>
    <a:srgbClr val="007B4B"/>
    <a:srgbClr val="DA372E"/>
    <a:srgbClr val="008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79287" autoAdjust="0"/>
  </p:normalViewPr>
  <p:slideViewPr>
    <p:cSldViewPr snapToGrid="0" snapToObjects="1">
      <p:cViewPr varScale="1">
        <p:scale>
          <a:sx n="92" d="100"/>
          <a:sy n="92" d="100"/>
        </p:scale>
        <p:origin x="19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3D5C2DE-7FD2-40EF-87E6-5BF887B6A622}" type="datetimeFigureOut">
              <a:rPr lang="en-AU"/>
              <a:pPr>
                <a:defRPr/>
              </a:pPr>
              <a:t>3/02/2023</a:t>
            </a:fld>
            <a:endParaRPr lang="en-AU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07055BC-6D58-46A4-90EB-1D24A7AFA6D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09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1362CE2-6442-418B-9ADB-88C4428D413A}" type="datetimeFigureOut">
              <a:rPr lang="en-AU"/>
              <a:pPr>
                <a:defRPr/>
              </a:pPr>
              <a:t>3/02/2023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B9B5D6F-40E3-4F90-8800-48CB8025674B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37226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0" y="2473600"/>
            <a:ext cx="4320000" cy="1260000"/>
          </a:xfrm>
          <a:prstGeom prst="rect">
            <a:avLst/>
          </a:prstGeom>
        </p:spPr>
        <p:txBody>
          <a:bodyPr vert="horz" wrap="square" lIns="0" tIns="0" rIns="0" bIns="0"/>
          <a:lstStyle>
            <a:lvl1pPr algn="l">
              <a:defRPr sz="36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0" y="3733600"/>
            <a:ext cx="432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286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0341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D0F659FE-6462-CA48-9569-F676B1AA57D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887391" y="987426"/>
            <a:ext cx="4627959" cy="49725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4178391-6121-6C40-82DD-0CC797804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77078"/>
            <a:ext cx="2949178" cy="16713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4F5E6F70-5DC2-DE47-BBAE-AFC21822C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452554"/>
            <a:ext cx="2949178" cy="35074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02497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67363" y="501706"/>
            <a:ext cx="2969734" cy="5429755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301" y="501706"/>
            <a:ext cx="4629150" cy="542975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877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3046F72-86C1-FF4D-B89F-2E858C823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190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394713" y="365125"/>
            <a:ext cx="1120637" cy="549498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38842" cy="54949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2570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00593"/>
            <a:ext cx="7886700" cy="930274"/>
          </a:xfrm>
        </p:spPr>
        <p:txBody>
          <a:bodyPr>
            <a:noAutofit/>
          </a:bodyPr>
          <a:lstStyle>
            <a:lvl1pPr>
              <a:defRPr>
                <a:solidFill>
                  <a:srgbClr val="2C003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9200"/>
            <a:ext cx="7887600" cy="419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48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113" y="6300788"/>
            <a:ext cx="7559675" cy="35877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en-US" sz="1100" dirty="0" smtClean="0">
              <a:solidFill>
                <a:srgbClr val="717274"/>
              </a:solidFill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9788" y="6300788"/>
            <a:ext cx="360362" cy="35877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fld id="{A1F67DE4-ABC2-4FC6-B3EC-C97FE702AE05}" type="slidenum">
              <a:rPr lang="en-US" altLang="en-US" sz="1100" b="1" smtClean="0">
                <a:solidFill>
                  <a:schemeClr val="bg1"/>
                </a:solidFill>
                <a:cs typeface="Arial" charset="0"/>
              </a:rPr>
              <a:pPr algn="ctr" eaLnBrk="1" hangingPunct="1">
                <a:defRPr/>
              </a:pPr>
              <a:t>‹#›</a:t>
            </a:fld>
            <a:endParaRPr lang="en-US" altLang="en-US" sz="1100" b="1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1260000"/>
            <a:ext cx="7560000" cy="1080000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defRPr sz="3200" b="0" i="0">
                <a:solidFill>
                  <a:srgbClr val="811E6E"/>
                </a:solidFill>
                <a:latin typeface="Arial MT"/>
                <a:cs typeface="Arial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2340000"/>
            <a:ext cx="7560000" cy="396000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spcAft>
                <a:spcPts val="600"/>
              </a:spcAft>
              <a:buFontTx/>
              <a:buNone/>
              <a:defRPr sz="1800" b="0" i="0">
                <a:solidFill>
                  <a:srgbClr val="717274"/>
                </a:solidFill>
                <a:latin typeface="Arial MT"/>
                <a:cs typeface="Arial MT"/>
              </a:defRPr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9677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751115"/>
            <a:ext cx="6825343" cy="247271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3474758"/>
            <a:ext cx="6825343" cy="900455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834AC49-96D2-E542-B60D-AD81A173E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225" y="5859580"/>
            <a:ext cx="1037978" cy="50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25EF1A-509B-FC43-8D7D-1D8AC6EE9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855406"/>
            <a:ext cx="1502229" cy="65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0700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00593"/>
            <a:ext cx="7886700" cy="930274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9200"/>
            <a:ext cx="7886700" cy="419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179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0FEF3A4-4C4B-7E48-BD64-9AD0C5832D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50" y="1606316"/>
            <a:ext cx="6335767" cy="364536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9295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1AFBD0B-4A4A-C443-87DF-36AB7295C6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50" y="1606316"/>
            <a:ext cx="6335767" cy="364536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66729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00593"/>
            <a:ext cx="7886700" cy="9302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66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667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193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430867"/>
            <a:ext cx="3868340" cy="612618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50633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430867"/>
            <a:ext cx="3887391" cy="612618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50633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94C1345F-E177-D145-99A1-D142FBAFE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880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E81ECED6-5C8F-DD49-B1B1-1C7F7417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965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ckground 02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00593"/>
            <a:ext cx="7886700" cy="930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09200"/>
            <a:ext cx="7886700" cy="4191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2F76EA-5C8F-3948-BADB-E978B32ED7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215062"/>
            <a:ext cx="9144000" cy="642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7610C2-9324-5C47-9639-D3442F9E726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75021" y="6374159"/>
            <a:ext cx="640329" cy="314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F8B98B-148B-384F-9941-D2D75D4611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8650" y="6374159"/>
            <a:ext cx="930729" cy="40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1" i="0" kern="1200">
          <a:solidFill>
            <a:srgbClr val="2C0039"/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-180975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2pPr>
      <a:lvl3pPr marL="108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3pPr>
      <a:lvl4pPr marL="14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4pPr>
      <a:lvl5pPr marL="18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000" b="0" i="0" kern="1200">
          <a:solidFill>
            <a:srgbClr val="2C0039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Rationales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641765"/>
              </p:ext>
            </p:extLst>
          </p:nvPr>
        </p:nvGraphicFramePr>
        <p:xfrm>
          <a:off x="628650" y="1018307"/>
          <a:ext cx="7886700" cy="4753190"/>
        </p:xfrm>
        <a:graphic>
          <a:graphicData uri="http://schemas.openxmlformats.org/drawingml/2006/table">
            <a:tbl>
              <a:tblPr firstCol="1" bandRow="1">
                <a:tableStyleId>{5DA37D80-6434-44D0-A028-1B22A696006F}</a:tableStyleId>
              </a:tblPr>
              <a:tblGrid>
                <a:gridCol w="1572131"/>
                <a:gridCol w="6314569"/>
              </a:tblGrid>
              <a:tr h="426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Staff Safety</a:t>
                      </a:r>
                      <a:endParaRPr lang="en-AU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kern="1600" dirty="0">
                          <a:effectLst/>
                        </a:rPr>
                        <a:t>Shift request for additional staff - </a:t>
                      </a:r>
                      <a:r>
                        <a:rPr lang="en-US" sz="900" dirty="0">
                          <a:effectLst/>
                        </a:rPr>
                        <a:t> </a:t>
                      </a:r>
                      <a:r>
                        <a:rPr lang="en-US" sz="900" kern="1600" dirty="0">
                          <a:effectLst/>
                        </a:rPr>
                        <a:t>where staff may be at risk when providing care to the patients and additional resources are needed to support safety  (approved by Ops </a:t>
                      </a:r>
                      <a:r>
                        <a:rPr lang="en-US" sz="900" kern="1600" dirty="0" err="1">
                          <a:effectLst/>
                        </a:rPr>
                        <a:t>Mgr</a:t>
                      </a:r>
                      <a:r>
                        <a:rPr lang="en-US" sz="900" kern="1600" dirty="0">
                          <a:effectLst/>
                        </a:rPr>
                        <a:t>, DDs or, after hours, site AHAs)</a:t>
                      </a:r>
                      <a:endParaRPr lang="en-AU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</a:tr>
              <a:tr h="426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Patient Safety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kern="1600">
                          <a:effectLst/>
                        </a:rPr>
                        <a:t>Shift request for additional staff  - to provide care for patients whose current illness and/or co-morbidities require interventions which are beyond resources currently available (approved by Ops Mgr, DDs or, after hours, site AHAs)</a:t>
                      </a:r>
                      <a:r>
                        <a:rPr lang="en-US" sz="900">
                          <a:effectLst/>
                        </a:rPr>
                        <a:t> 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</a:tr>
              <a:tr h="426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600">
                          <a:effectLst/>
                        </a:rPr>
                        <a:t>Additional Beds Occupied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kern="1600">
                          <a:effectLst/>
                        </a:rPr>
                        <a:t>Beds opened and occupied beyond budgeted ward bed capacity – additional registered staff required to meet staff to patient ratio, according to Safe Patient Care Act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</a:tr>
              <a:tr h="426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600">
                          <a:effectLst/>
                        </a:rPr>
                        <a:t>Personal Leave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600">
                          <a:effectLst/>
                        </a:rPr>
                        <a:t>Shift request to cover </a:t>
                      </a:r>
                      <a:r>
                        <a:rPr lang="en-US" sz="900" u="sng" kern="1600">
                          <a:effectLst/>
                        </a:rPr>
                        <a:t>personal</a:t>
                      </a:r>
                      <a:r>
                        <a:rPr lang="en-US" sz="900" kern="1600">
                          <a:effectLst/>
                        </a:rPr>
                        <a:t> leave (i.e. sick/personal leave, carer’s leave)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</a:tr>
              <a:tr h="426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600">
                          <a:effectLst/>
                        </a:rPr>
                        <a:t>Unplanned Leave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kern="1600">
                          <a:effectLst/>
                        </a:rPr>
                        <a:t>Shift request to cover </a:t>
                      </a:r>
                      <a:r>
                        <a:rPr lang="en-US" sz="900" u="sng" kern="1600">
                          <a:effectLst/>
                        </a:rPr>
                        <a:t>unexpected</a:t>
                      </a:r>
                      <a:r>
                        <a:rPr lang="en-US" sz="900" kern="1600">
                          <a:effectLst/>
                        </a:rPr>
                        <a:t> leave not included in Personal leave (i.e. compassionate leave, special leave, workcover)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</a:tr>
              <a:tr h="426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600">
                          <a:effectLst/>
                        </a:rPr>
                        <a:t>Professional Development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600">
                          <a:effectLst/>
                        </a:rPr>
                        <a:t>Shift request to cover rostered day of permanent staff attending induction / orientation, supernumerary time, professional development, study leave, exam leave (professional leave)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</a:tr>
              <a:tr h="426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Overtime Rest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kern="1600">
                          <a:effectLst/>
                        </a:rPr>
                        <a:t>Shift request to cover rostered shift changed due to overtime worked on previous shift requiring overtime rest 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</a:tr>
              <a:tr h="4397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>
                          <a:effectLst/>
                        </a:rPr>
                        <a:t>Roster Vacancy</a:t>
                      </a:r>
                      <a:endParaRPr lang="en-AU" sz="9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kern="1600">
                          <a:effectLst/>
                        </a:rPr>
                        <a:t>Shift request to cover rostered EFT and expected / planned leave (i.e. EFT deficit, annual leave, parental (maternity) leave, long service leave, secondment, leave without pay, purchased leave)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</a:tr>
              <a:tr h="4266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600">
                          <a:effectLst/>
                        </a:rPr>
                        <a:t>Covid – 19 Related Leave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kern="1600">
                          <a:effectLst/>
                        </a:rPr>
                        <a:t>Shift request to cover leave related to Covid 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</a:tr>
              <a:tr h="4503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600">
                          <a:effectLst/>
                        </a:rPr>
                        <a:t>Statewide Emergency Response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kern="1600">
                          <a:effectLst/>
                        </a:rPr>
                        <a:t>Shift request to cover roles required in response to statewide emergency e.g. Covid PPE spotter, RAT testers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</a:tr>
              <a:tr h="4503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kern="1600">
                          <a:effectLst/>
                        </a:rPr>
                        <a:t>Change of Roster</a:t>
                      </a:r>
                      <a:endParaRPr lang="en-AU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900" kern="1600" dirty="0">
                          <a:effectLst/>
                        </a:rPr>
                        <a:t>Shift request to cover an unplanned vacancy created by movement of rostered staff to cover another unplanned vacancy (Changed Shift PL/CL)</a:t>
                      </a:r>
                      <a:endParaRPr lang="en-AU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16" marR="39316" marT="737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53954"/>
      </p:ext>
    </p:extLst>
  </p:cSld>
  <p:clrMapOvr>
    <a:masterClrMapping/>
  </p:clrMapOvr>
</p:sld>
</file>

<file path=ppt/theme/theme1.xml><?xml version="1.0" encoding="utf-8"?>
<a:theme xmlns:a="http://schemas.openxmlformats.org/drawingml/2006/main" name="Western_Health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ursing &amp; Midwifery - PP Template">
  <a:themeElements>
    <a:clrScheme name="Nursing &amp; Midwifery">
      <a:dk1>
        <a:srgbClr val="2C0038"/>
      </a:dk1>
      <a:lt1>
        <a:srgbClr val="FFFFFF"/>
      </a:lt1>
      <a:dk2>
        <a:srgbClr val="28386F"/>
      </a:dk2>
      <a:lt2>
        <a:srgbClr val="E7E6E6"/>
      </a:lt2>
      <a:accent1>
        <a:srgbClr val="00AEEF"/>
      </a:accent1>
      <a:accent2>
        <a:srgbClr val="812890"/>
      </a:accent2>
      <a:accent3>
        <a:srgbClr val="00CFF1"/>
      </a:accent3>
      <a:accent4>
        <a:srgbClr val="D80B8C"/>
      </a:accent4>
      <a:accent5>
        <a:srgbClr val="1B69A5"/>
      </a:accent5>
      <a:accent6>
        <a:srgbClr val="A5A5A5"/>
      </a:accent6>
      <a:hlink>
        <a:srgbClr val="00AEEF"/>
      </a:hlink>
      <a:folHlink>
        <a:srgbClr val="00AE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21434</TotalTime>
  <Words>308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MS PGothic</vt:lpstr>
      <vt:lpstr>Arial</vt:lpstr>
      <vt:lpstr>Arial MT</vt:lpstr>
      <vt:lpstr>Calibri</vt:lpstr>
      <vt:lpstr>Cambria</vt:lpstr>
      <vt:lpstr>Helvetica</vt:lpstr>
      <vt:lpstr>Times New Roman</vt:lpstr>
      <vt:lpstr>Western_Health_PowerPoint_Template</vt:lpstr>
      <vt:lpstr>Nursing &amp; Midwifery - PP Template</vt:lpstr>
      <vt:lpstr>Rationales</vt:lpstr>
    </vt:vector>
  </TitlesOfParts>
  <Company>Victorian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(32pt)</dc:title>
  <dc:creator>Kathy Phythian</dc:creator>
  <cp:lastModifiedBy>Read, Michelle L</cp:lastModifiedBy>
  <cp:revision>756</cp:revision>
  <cp:lastPrinted>2020-10-07T00:53:35Z</cp:lastPrinted>
  <dcterms:created xsi:type="dcterms:W3CDTF">2017-02-20T04:03:00Z</dcterms:created>
  <dcterms:modified xsi:type="dcterms:W3CDTF">2023-02-03T04:00:52Z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